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Palladio Uralic"/>
                <a:cs typeface="Palladio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Palladio Uralic"/>
                <a:cs typeface="Palladio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471671" y="2548127"/>
            <a:ext cx="4283837" cy="1403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Palladio Uralic"/>
                <a:cs typeface="Palladio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038" y="4316984"/>
            <a:ext cx="11567922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Palladio Uralic"/>
                <a:cs typeface="Palladio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6.jp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3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9.jp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4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6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61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6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5.jpg"/><Relationship Id="rId6" Type="http://schemas.openxmlformats.org/officeDocument/2006/relationships/image" Target="../media/image8.png"/><Relationship Id="rId7" Type="http://schemas.openxmlformats.org/officeDocument/2006/relationships/image" Target="../media/image6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6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9.jpg"/><Relationship Id="rId6" Type="http://schemas.openxmlformats.org/officeDocument/2006/relationships/image" Target="../media/image8.png"/><Relationship Id="rId7" Type="http://schemas.openxmlformats.org/officeDocument/2006/relationships/image" Target="../media/image70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7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Relationship Id="rId3" Type="http://schemas.openxmlformats.org/officeDocument/2006/relationships/image" Target="../media/image7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4.jpg"/><Relationship Id="rId6" Type="http://schemas.openxmlformats.org/officeDocument/2006/relationships/image" Target="../media/image8.png"/><Relationship Id="rId7" Type="http://schemas.openxmlformats.org/officeDocument/2006/relationships/image" Target="../media/image6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7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7.jpg"/><Relationship Id="rId6" Type="http://schemas.openxmlformats.org/officeDocument/2006/relationships/image" Target="../media/image8.png"/><Relationship Id="rId7" Type="http://schemas.openxmlformats.org/officeDocument/2006/relationships/image" Target="../media/image70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7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1.jpg"/><Relationship Id="rId6" Type="http://schemas.openxmlformats.org/officeDocument/2006/relationships/image" Target="../media/image8.png"/><Relationship Id="rId7" Type="http://schemas.openxmlformats.org/officeDocument/2006/relationships/image" Target="../media/image82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8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5.jpg"/><Relationship Id="rId6" Type="http://schemas.openxmlformats.org/officeDocument/2006/relationships/image" Target="../media/image8.png"/><Relationship Id="rId7" Type="http://schemas.openxmlformats.org/officeDocument/2006/relationships/image" Target="../media/image8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8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Relationship Id="rId3" Type="http://schemas.openxmlformats.org/officeDocument/2006/relationships/image" Target="../media/image8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Relationship Id="rId3" Type="http://schemas.openxmlformats.org/officeDocument/2006/relationships/image" Target="../media/image89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Relationship Id="rId3" Type="http://schemas.openxmlformats.org/officeDocument/2006/relationships/image" Target="../media/image9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2.jpg"/><Relationship Id="rId6" Type="http://schemas.openxmlformats.org/officeDocument/2006/relationships/image" Target="../media/image8.png"/><Relationship Id="rId7" Type="http://schemas.openxmlformats.org/officeDocument/2006/relationships/image" Target="../media/image93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9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jp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.jp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2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jp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2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9.jpg"/><Relationship Id="rId6" Type="http://schemas.openxmlformats.org/officeDocument/2006/relationships/image" Target="../media/image8.png"/><Relationship Id="rId7" Type="http://schemas.openxmlformats.org/officeDocument/2006/relationships/image" Target="../media/image30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3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3.jp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3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655050">
              <a:lnSpc>
                <a:spcPct val="100000"/>
              </a:lnSpc>
              <a:spcBef>
                <a:spcPts val="105"/>
              </a:spcBef>
            </a:pPr>
            <a:r>
              <a:rPr dirty="0"/>
              <a:t>BY ANKITA</a:t>
            </a:r>
            <a:r>
              <a:rPr dirty="0" spc="-120"/>
              <a:t> </a:t>
            </a:r>
            <a:r>
              <a:rPr dirty="0"/>
              <a:t>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3375" y="722376"/>
              <a:ext cx="2427604" cy="14156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right.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3911549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4594681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068195" cy="22440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25717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contract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‘cash  loans’ is having higher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</a:t>
            </a:r>
            <a:r>
              <a:rPr dirty="0" sz="1400" spc="-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than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‘Revolving loans’ contract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type.</a:t>
            </a:r>
            <a:endParaRPr sz="1400">
              <a:latin typeface="Palladio Uralic"/>
              <a:cs typeface="Palladio Uralic"/>
            </a:endParaRPr>
          </a:p>
          <a:p>
            <a:pPr marL="12700" marR="309880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For this also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 leading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applying  credits.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 : there is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only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Revolving</a:t>
            </a:r>
            <a:r>
              <a:rPr dirty="0" sz="1400" spc="2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loans.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538471" y="1289303"/>
            <a:ext cx="6507480" cy="49316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1455" y="780287"/>
              <a:ext cx="2704972" cy="12846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right.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55231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5449061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134870" cy="3311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85445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Clients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which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have  applied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 are  from most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  organization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endParaRPr sz="1400">
              <a:latin typeface="Palladio Uralic"/>
              <a:cs typeface="Palladio Uralic"/>
            </a:endParaRPr>
          </a:p>
          <a:p>
            <a:pPr marL="12700" marR="1143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‘Business entity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3’ ,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‘Self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employed’ , ‘Other’ ,  ‘Medicine’</a:t>
            </a:r>
            <a:r>
              <a:rPr dirty="0" sz="1400" spc="2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and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‘Government’.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Less clients are from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Industry 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8,type 6,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10, religion and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trade  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5,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r>
              <a:rPr dirty="0" sz="1400" spc="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4.</a:t>
            </a:r>
            <a:endParaRPr sz="1400">
              <a:latin typeface="Palladio Uralic"/>
              <a:cs typeface="Palladio Uralic"/>
            </a:endParaRPr>
          </a:p>
          <a:p>
            <a:pPr marL="12700" marR="680720">
              <a:lnSpc>
                <a:spcPct val="100000"/>
              </a:lnSpc>
              <a:spcBef>
                <a:spcPts val="340"/>
              </a:spcBef>
            </a:pPr>
            <a:r>
              <a:rPr dirty="0" sz="1400" spc="-15">
                <a:solidFill>
                  <a:srgbClr val="FFFFFF"/>
                </a:solidFill>
                <a:latin typeface="Palladio Uralic"/>
                <a:cs typeface="Palladio Uralic"/>
              </a:rPr>
              <a:t>Same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0 in  distribution of  organization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319015" y="716280"/>
            <a:ext cx="7211568" cy="5803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81527" y="2602992"/>
            <a:ext cx="6124829" cy="68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79320" y="569976"/>
            <a:ext cx="7104888" cy="6144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19983" y="606577"/>
            <a:ext cx="6444869" cy="674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5804" y="1636216"/>
            <a:ext cx="10628630" cy="4344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90195">
              <a:lnSpc>
                <a:spcPts val="2595"/>
              </a:lnSpc>
              <a:spcBef>
                <a:spcPts val="100"/>
              </a:spcBef>
              <a:tabLst>
                <a:tab pos="410845" algn="l"/>
              </a:tabLst>
            </a:pPr>
            <a:r>
              <a:rPr dirty="0" sz="1550" spc="30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amount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is inversely proportional to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the date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birth,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which</a:t>
            </a:r>
            <a:r>
              <a:rPr dirty="0" sz="2400" spc="-5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means</a:t>
            </a:r>
            <a:endParaRPr sz="2400">
              <a:latin typeface="Palladio Uralic"/>
              <a:cs typeface="Palladio Uralic"/>
            </a:endParaRPr>
          </a:p>
          <a:p>
            <a:pPr marL="424180">
              <a:lnSpc>
                <a:spcPts val="2595"/>
              </a:lnSpc>
            </a:pP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amount is higher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low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age and</a:t>
            </a:r>
            <a:r>
              <a:rPr dirty="0" sz="2400" spc="-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vice-versa.</a:t>
            </a:r>
            <a:endParaRPr sz="24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Palladio Uralic"/>
              <a:cs typeface="Palladio Uralic"/>
            </a:endParaRPr>
          </a:p>
          <a:p>
            <a:pPr marL="424180" marR="17145" indent="-411480">
              <a:lnSpc>
                <a:spcPct val="80100"/>
              </a:lnSpc>
              <a:tabLst>
                <a:tab pos="423545" algn="l"/>
              </a:tabLst>
            </a:pPr>
            <a:r>
              <a:rPr dirty="0" sz="1550" spc="30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amount is inversely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proportional to the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children client  have, means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amount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higher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less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children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count client have and  vice-versa.</a:t>
            </a:r>
            <a:endParaRPr sz="24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Palladio Uralic"/>
              <a:cs typeface="Palladio Uralic"/>
            </a:endParaRPr>
          </a:p>
          <a:p>
            <a:pPr algn="ctr" marL="12700" marR="340360">
              <a:lnSpc>
                <a:spcPts val="2300"/>
              </a:lnSpc>
              <a:tabLst>
                <a:tab pos="423545" algn="l"/>
              </a:tabLst>
            </a:pPr>
            <a:r>
              <a:rPr dirty="0" sz="1550" spc="30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Income amount is inversely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proportional to the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children client  have, means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more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income for less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children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client have and</a:t>
            </a:r>
            <a:r>
              <a:rPr dirty="0" sz="2400" spc="8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vice-versa.</a:t>
            </a:r>
            <a:endParaRPr sz="24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Palladio Uralic"/>
              <a:cs typeface="Palladio Uralic"/>
            </a:endParaRPr>
          </a:p>
          <a:p>
            <a:pPr marL="424180" marR="5080" indent="-411480">
              <a:lnSpc>
                <a:spcPct val="80000"/>
              </a:lnSpc>
              <a:tabLst>
                <a:tab pos="423545" algn="l"/>
              </a:tabLst>
            </a:pPr>
            <a:r>
              <a:rPr dirty="0" sz="1550" spc="30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less children client have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in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densely populated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area. Credit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amount is higher 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to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densely populated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area. </a:t>
            </a:r>
            <a:r>
              <a:rPr dirty="0" sz="2400" spc="-10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income is also higher in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densely </a:t>
            </a:r>
            <a:r>
              <a:rPr dirty="0" sz="2400" spc="-5">
                <a:solidFill>
                  <a:srgbClr val="FFFFFF"/>
                </a:solidFill>
                <a:latin typeface="Palladio Uralic"/>
                <a:cs typeface="Palladio Uralic"/>
              </a:rPr>
              <a:t>populated  </a:t>
            </a:r>
            <a:r>
              <a:rPr dirty="0" sz="2400">
                <a:solidFill>
                  <a:srgbClr val="FFFFFF"/>
                </a:solidFill>
                <a:latin typeface="Palladio Uralic"/>
                <a:cs typeface="Palladio Uralic"/>
              </a:rPr>
              <a:t>area.</a:t>
            </a:r>
            <a:endParaRPr sz="24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40992" y="521206"/>
            <a:ext cx="7784592" cy="6230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89504" y="600392"/>
            <a:ext cx="6402197" cy="681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8644" y="1618869"/>
            <a:ext cx="10287000" cy="14725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Palladio Uralic"/>
                <a:cs typeface="Palladio Uralic"/>
              </a:rPr>
              <a:t>This</a:t>
            </a:r>
            <a:r>
              <a:rPr dirty="0" sz="1700" spc="-2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heat</a:t>
            </a:r>
            <a:r>
              <a:rPr dirty="0" sz="1700" spc="-20">
                <a:latin typeface="Palladio Uralic"/>
                <a:cs typeface="Palladio Uralic"/>
              </a:rPr>
              <a:t> </a:t>
            </a:r>
            <a:r>
              <a:rPr dirty="0" sz="1700" spc="5">
                <a:latin typeface="Palladio Uralic"/>
                <a:cs typeface="Palladio Uralic"/>
              </a:rPr>
              <a:t>map</a:t>
            </a:r>
            <a:r>
              <a:rPr dirty="0" sz="1700" spc="-1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for</a:t>
            </a:r>
            <a:r>
              <a:rPr dirty="0" sz="1700" spc="-40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Target</a:t>
            </a:r>
            <a:r>
              <a:rPr dirty="0" sz="1700" spc="-2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1</a:t>
            </a:r>
            <a:r>
              <a:rPr dirty="0" sz="1700" spc="-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is </a:t>
            </a:r>
            <a:r>
              <a:rPr dirty="0" sz="1700" spc="5">
                <a:latin typeface="Palladio Uralic"/>
                <a:cs typeface="Palladio Uralic"/>
              </a:rPr>
              <a:t>also</a:t>
            </a:r>
            <a:r>
              <a:rPr dirty="0" sz="1700" spc="-20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having</a:t>
            </a:r>
            <a:r>
              <a:rPr dirty="0" sz="1700" spc="-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quite</a:t>
            </a:r>
            <a:r>
              <a:rPr dirty="0" sz="1700" spc="-50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a</a:t>
            </a:r>
            <a:r>
              <a:rPr dirty="0" sz="1700" spc="-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same</a:t>
            </a:r>
            <a:r>
              <a:rPr dirty="0" sz="1700" spc="-1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observation</a:t>
            </a:r>
            <a:r>
              <a:rPr dirty="0" sz="1700" spc="-30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just</a:t>
            </a:r>
            <a:r>
              <a:rPr dirty="0" sz="1700" spc="-1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like Target</a:t>
            </a:r>
            <a:r>
              <a:rPr dirty="0" sz="1700" spc="-45">
                <a:latin typeface="Palladio Uralic"/>
                <a:cs typeface="Palladio Uralic"/>
              </a:rPr>
              <a:t> </a:t>
            </a:r>
            <a:r>
              <a:rPr dirty="0" sz="1700" spc="5">
                <a:latin typeface="Palladio Uralic"/>
                <a:cs typeface="Palladio Uralic"/>
              </a:rPr>
              <a:t>0.</a:t>
            </a:r>
            <a:r>
              <a:rPr dirty="0" sz="1700" spc="-15">
                <a:latin typeface="Palladio Uralic"/>
                <a:cs typeface="Palladio Uralic"/>
              </a:rPr>
              <a:t> </a:t>
            </a:r>
            <a:r>
              <a:rPr dirty="0" sz="1700" spc="-5">
                <a:latin typeface="Palladio Uralic"/>
                <a:cs typeface="Palladio Uralic"/>
              </a:rPr>
              <a:t>But</a:t>
            </a:r>
            <a:r>
              <a:rPr dirty="0" sz="1700" spc="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for</a:t>
            </a:r>
            <a:r>
              <a:rPr dirty="0" sz="1700" spc="-1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few</a:t>
            </a:r>
            <a:r>
              <a:rPr dirty="0" sz="1700" spc="-50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points are</a:t>
            </a:r>
            <a:endParaRPr sz="17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Palladio Uralic"/>
                <a:cs typeface="Palladio Uralic"/>
              </a:rPr>
              <a:t>different. They are listed</a:t>
            </a:r>
            <a:r>
              <a:rPr dirty="0" sz="1700" spc="-125">
                <a:latin typeface="Palladio Uralic"/>
                <a:cs typeface="Palladio Uralic"/>
              </a:rPr>
              <a:t> </a:t>
            </a:r>
            <a:r>
              <a:rPr dirty="0" sz="1700">
                <a:latin typeface="Palladio Uralic"/>
                <a:cs typeface="Palladio Uralic"/>
              </a:rPr>
              <a:t>below.</a:t>
            </a:r>
            <a:endParaRPr sz="1700">
              <a:latin typeface="Palladio Uralic"/>
              <a:cs typeface="Palladio Uralic"/>
            </a:endParaRPr>
          </a:p>
          <a:p>
            <a:pPr marL="561340" marR="5080" indent="-411480">
              <a:lnSpc>
                <a:spcPct val="100000"/>
              </a:lnSpc>
              <a:spcBef>
                <a:spcPts val="580"/>
              </a:spcBef>
              <a:tabLst>
                <a:tab pos="560705" algn="l"/>
              </a:tabLst>
            </a:pPr>
            <a:r>
              <a:rPr dirty="0" sz="1800" spc="36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Heat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map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for Target 1 is also having quite a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same</a:t>
            </a:r>
            <a:r>
              <a:rPr dirty="0" sz="2800" spc="-3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observation  just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like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Target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0.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But for few points are</a:t>
            </a:r>
            <a:r>
              <a:rPr dirty="0" sz="2800" spc="-2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different.</a:t>
            </a:r>
            <a:endParaRPr sz="2800">
              <a:latin typeface="Palladio Uralic"/>
              <a:cs typeface="Palladio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04" y="3661613"/>
            <a:ext cx="10612120" cy="23323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24180" marR="285115" indent="-411480">
              <a:lnSpc>
                <a:spcPct val="100000"/>
              </a:lnSpc>
              <a:spcBef>
                <a:spcPts val="110"/>
              </a:spcBef>
              <a:tabLst>
                <a:tab pos="423545" algn="l"/>
              </a:tabLst>
            </a:pPr>
            <a:r>
              <a:rPr dirty="0" sz="1800" spc="36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client's permanent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address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does not match contact</a:t>
            </a:r>
            <a:r>
              <a:rPr dirty="0" sz="2800" spc="-28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address 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are having less children and</a:t>
            </a:r>
            <a:r>
              <a:rPr dirty="0" sz="2800" spc="-2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vice-versa.</a:t>
            </a:r>
            <a:endParaRPr sz="28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>
              <a:latin typeface="Palladio Uralic"/>
              <a:cs typeface="Palladio Uralic"/>
            </a:endParaRPr>
          </a:p>
          <a:p>
            <a:pPr marL="424180" marR="5080" indent="-411480">
              <a:lnSpc>
                <a:spcPct val="100000"/>
              </a:lnSpc>
              <a:tabLst>
                <a:tab pos="423545" algn="l"/>
              </a:tabLst>
            </a:pPr>
            <a:r>
              <a:rPr dirty="0" sz="1800" spc="37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client's permanent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address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does not match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work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address</a:t>
            </a:r>
            <a:r>
              <a:rPr dirty="0" sz="2800" spc="-3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are  having less children and</a:t>
            </a:r>
            <a:r>
              <a:rPr dirty="0" sz="2800" spc="-1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vice-versa.</a:t>
            </a:r>
            <a:endParaRPr sz="28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6088" y="2630462"/>
            <a:ext cx="9328277" cy="1028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65832" y="600481"/>
            <a:ext cx="7377557" cy="674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6348" y="2616199"/>
            <a:ext cx="4949190" cy="275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6957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latin typeface="Palladio Uralic"/>
                <a:cs typeface="Palladio Uralic"/>
              </a:rPr>
              <a:t>Few </a:t>
            </a:r>
            <a:r>
              <a:rPr dirty="0" sz="2800" spc="-5">
                <a:latin typeface="Palladio Uralic"/>
                <a:cs typeface="Palladio Uralic"/>
              </a:rPr>
              <a:t>points </a:t>
            </a:r>
            <a:r>
              <a:rPr dirty="0" sz="2800" spc="5">
                <a:latin typeface="Palladio Uralic"/>
                <a:cs typeface="Palladio Uralic"/>
              </a:rPr>
              <a:t>can </a:t>
            </a:r>
            <a:r>
              <a:rPr dirty="0" sz="2800">
                <a:latin typeface="Palladio Uralic"/>
                <a:cs typeface="Palladio Uralic"/>
              </a:rPr>
              <a:t>be</a:t>
            </a:r>
            <a:r>
              <a:rPr dirty="0" sz="2800" spc="-125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concluded  </a:t>
            </a:r>
            <a:r>
              <a:rPr dirty="0" sz="2800" spc="5">
                <a:latin typeface="Palladio Uralic"/>
                <a:cs typeface="Palladio Uralic"/>
              </a:rPr>
              <a:t>from </a:t>
            </a:r>
            <a:r>
              <a:rPr dirty="0" sz="2800" spc="-5">
                <a:latin typeface="Palladio Uralic"/>
                <a:cs typeface="Palladio Uralic"/>
              </a:rPr>
              <a:t>the</a:t>
            </a:r>
            <a:r>
              <a:rPr dirty="0" sz="2800" spc="-70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graph.</a:t>
            </a:r>
            <a:endParaRPr sz="2800">
              <a:latin typeface="Palladio Uralic"/>
              <a:cs typeface="Palladio Uralic"/>
            </a:endParaRPr>
          </a:p>
          <a:p>
            <a:pPr marL="561340" marR="5080" indent="-412115">
              <a:lnSpc>
                <a:spcPct val="100000"/>
              </a:lnSpc>
              <a:spcBef>
                <a:spcPts val="675"/>
              </a:spcBef>
              <a:tabLst>
                <a:tab pos="561340" algn="l"/>
              </a:tabLst>
            </a:pPr>
            <a:r>
              <a:rPr dirty="0" sz="1800" spc="36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>
                <a:latin typeface="Palladio Uralic"/>
                <a:cs typeface="Palladio Uralic"/>
              </a:rPr>
              <a:t>Some outliers are </a:t>
            </a:r>
            <a:r>
              <a:rPr dirty="0" sz="2800" spc="-5">
                <a:latin typeface="Palladio Uralic"/>
                <a:cs typeface="Palladio Uralic"/>
              </a:rPr>
              <a:t>noticed</a:t>
            </a:r>
            <a:r>
              <a:rPr dirty="0" sz="2800" spc="-165">
                <a:latin typeface="Palladio Uralic"/>
                <a:cs typeface="Palladio Uralic"/>
              </a:rPr>
              <a:t> </a:t>
            </a:r>
            <a:r>
              <a:rPr dirty="0" sz="2800" spc="-5">
                <a:latin typeface="Palladio Uralic"/>
                <a:cs typeface="Palladio Uralic"/>
              </a:rPr>
              <a:t>in  </a:t>
            </a:r>
            <a:r>
              <a:rPr dirty="0" sz="2800">
                <a:latin typeface="Palladio Uralic"/>
                <a:cs typeface="Palladio Uralic"/>
              </a:rPr>
              <a:t>income</a:t>
            </a:r>
            <a:r>
              <a:rPr dirty="0" sz="2800" spc="-45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amount.</a:t>
            </a:r>
            <a:endParaRPr sz="2800">
              <a:latin typeface="Palladio Uralic"/>
              <a:cs typeface="Palladio Uralic"/>
            </a:endParaRPr>
          </a:p>
          <a:p>
            <a:pPr marL="561340" marR="309880" indent="-412115">
              <a:lnSpc>
                <a:spcPct val="100000"/>
              </a:lnSpc>
              <a:spcBef>
                <a:spcPts val="675"/>
              </a:spcBef>
              <a:tabLst>
                <a:tab pos="561340" algn="l"/>
              </a:tabLst>
            </a:pPr>
            <a:r>
              <a:rPr dirty="0" sz="1800" spc="37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 spc="5">
                <a:latin typeface="Palladio Uralic"/>
                <a:cs typeface="Palladio Uralic"/>
              </a:rPr>
              <a:t>The </a:t>
            </a:r>
            <a:r>
              <a:rPr dirty="0" sz="2800" spc="-5">
                <a:latin typeface="Palladio Uralic"/>
                <a:cs typeface="Palladio Uralic"/>
              </a:rPr>
              <a:t>third </a:t>
            </a:r>
            <a:r>
              <a:rPr dirty="0" sz="2800">
                <a:latin typeface="Palladio Uralic"/>
                <a:cs typeface="Palladio Uralic"/>
              </a:rPr>
              <a:t>quartiles is</a:t>
            </a:r>
            <a:r>
              <a:rPr dirty="0" sz="2800" spc="-195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very  slim for income</a:t>
            </a:r>
            <a:r>
              <a:rPr dirty="0" sz="2800" spc="-105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amount.</a:t>
            </a:r>
            <a:endParaRPr sz="28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78879" y="2423172"/>
            <a:ext cx="4870450" cy="3261360"/>
            <a:chOff x="6278879" y="2423172"/>
            <a:chExt cx="4870450" cy="3261360"/>
          </a:xfrm>
        </p:grpSpPr>
        <p:sp>
          <p:nvSpPr>
            <p:cNvPr id="6" name="object 6"/>
            <p:cNvSpPr/>
            <p:nvPr/>
          </p:nvSpPr>
          <p:spPr>
            <a:xfrm>
              <a:off x="6278879" y="2423172"/>
              <a:ext cx="4870323" cy="3260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91655" y="2496311"/>
              <a:ext cx="4654296" cy="3048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82511" y="2487167"/>
              <a:ext cx="4672965" cy="3066415"/>
            </a:xfrm>
            <a:custGeom>
              <a:avLst/>
              <a:gdLst/>
              <a:ahLst/>
              <a:cxnLst/>
              <a:rect l="l" t="t" r="r" b="b"/>
              <a:pathLst>
                <a:path w="4672965" h="3066415">
                  <a:moveTo>
                    <a:pt x="157098" y="0"/>
                  </a:moveTo>
                  <a:lnTo>
                    <a:pt x="4672838" y="0"/>
                  </a:lnTo>
                  <a:lnTo>
                    <a:pt x="4672838" y="2909570"/>
                  </a:lnTo>
                  <a:lnTo>
                    <a:pt x="4660645" y="2970149"/>
                  </a:lnTo>
                  <a:lnTo>
                    <a:pt x="4626991" y="3020441"/>
                  </a:lnTo>
                  <a:lnTo>
                    <a:pt x="4576698" y="3054096"/>
                  </a:lnTo>
                  <a:lnTo>
                    <a:pt x="4516120" y="3066288"/>
                  </a:lnTo>
                  <a:lnTo>
                    <a:pt x="0" y="3066288"/>
                  </a:lnTo>
                  <a:lnTo>
                    <a:pt x="0" y="157099"/>
                  </a:lnTo>
                  <a:lnTo>
                    <a:pt x="3301" y="125984"/>
                  </a:lnTo>
                  <a:lnTo>
                    <a:pt x="26924" y="69469"/>
                  </a:lnTo>
                  <a:lnTo>
                    <a:pt x="69468" y="26924"/>
                  </a:lnTo>
                  <a:lnTo>
                    <a:pt x="125984" y="3302"/>
                  </a:lnTo>
                  <a:lnTo>
                    <a:pt x="157098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8383" y="920521"/>
            <a:ext cx="3732149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520" y="2265425"/>
            <a:ext cx="4194175" cy="2890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Palladio Uralic"/>
                <a:cs typeface="Palladio Uralic"/>
              </a:rPr>
              <a:t>Few points </a:t>
            </a:r>
            <a:r>
              <a:rPr dirty="0" sz="2000" spc="-5">
                <a:latin typeface="Palladio Uralic"/>
                <a:cs typeface="Palladio Uralic"/>
              </a:rPr>
              <a:t>can </a:t>
            </a:r>
            <a:r>
              <a:rPr dirty="0" sz="2000" spc="-10">
                <a:latin typeface="Palladio Uralic"/>
                <a:cs typeface="Palladio Uralic"/>
              </a:rPr>
              <a:t>be </a:t>
            </a:r>
            <a:r>
              <a:rPr dirty="0" sz="2000" spc="-5">
                <a:latin typeface="Palladio Uralic"/>
                <a:cs typeface="Palladio Uralic"/>
              </a:rPr>
              <a:t>concluded from  </a:t>
            </a:r>
            <a:r>
              <a:rPr dirty="0" sz="2000" spc="-10">
                <a:latin typeface="Palladio Uralic"/>
                <a:cs typeface="Palladio Uralic"/>
              </a:rPr>
              <a:t>the</a:t>
            </a:r>
            <a:r>
              <a:rPr dirty="0" sz="200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graph.</a:t>
            </a:r>
            <a:endParaRPr sz="2000">
              <a:latin typeface="Palladio Uralic"/>
              <a:cs typeface="Palladio Uralic"/>
            </a:endParaRPr>
          </a:p>
          <a:p>
            <a:pPr marL="560705" marR="497840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10">
                <a:latin typeface="Palladio Uralic"/>
                <a:cs typeface="Palladio Uralic"/>
              </a:rPr>
              <a:t>Some outliers </a:t>
            </a:r>
            <a:r>
              <a:rPr dirty="0" sz="2000" spc="-5">
                <a:latin typeface="Palladio Uralic"/>
                <a:cs typeface="Palladio Uralic"/>
              </a:rPr>
              <a:t>are </a:t>
            </a:r>
            <a:r>
              <a:rPr dirty="0" sz="2000" spc="-10">
                <a:latin typeface="Palladio Uralic"/>
                <a:cs typeface="Palladio Uralic"/>
              </a:rPr>
              <a:t>noticed </a:t>
            </a:r>
            <a:r>
              <a:rPr dirty="0" sz="2000" spc="-5">
                <a:latin typeface="Palladio Uralic"/>
                <a:cs typeface="Palladio Uralic"/>
              </a:rPr>
              <a:t>in  credit</a:t>
            </a:r>
            <a:r>
              <a:rPr dirty="0" sz="2000" spc="-10">
                <a:latin typeface="Palladio Uralic"/>
                <a:cs typeface="Palladio Uralic"/>
              </a:rPr>
              <a:t> amount.</a:t>
            </a:r>
            <a:endParaRPr sz="2000">
              <a:latin typeface="Palladio Uralic"/>
              <a:cs typeface="Palladio Uralic"/>
            </a:endParaRPr>
          </a:p>
          <a:p>
            <a:pPr marL="560705" marR="5080" indent="-411480">
              <a:lnSpc>
                <a:spcPct val="100000"/>
              </a:lnSpc>
              <a:spcBef>
                <a:spcPts val="480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The first </a:t>
            </a:r>
            <a:r>
              <a:rPr dirty="0" sz="2000" spc="-10">
                <a:latin typeface="Palladio Uralic"/>
                <a:cs typeface="Palladio Uralic"/>
              </a:rPr>
              <a:t>quartile </a:t>
            </a:r>
            <a:r>
              <a:rPr dirty="0" sz="2000" spc="-5">
                <a:latin typeface="Palladio Uralic"/>
                <a:cs typeface="Palladio Uralic"/>
              </a:rPr>
              <a:t>is </a:t>
            </a:r>
            <a:r>
              <a:rPr dirty="0" sz="2000" spc="-10">
                <a:latin typeface="Palladio Uralic"/>
                <a:cs typeface="Palladio Uralic"/>
              </a:rPr>
              <a:t>bigger than  third quartile for </a:t>
            </a:r>
            <a:r>
              <a:rPr dirty="0" sz="2000" spc="-5">
                <a:latin typeface="Palladio Uralic"/>
                <a:cs typeface="Palladio Uralic"/>
              </a:rPr>
              <a:t>credit </a:t>
            </a:r>
            <a:r>
              <a:rPr dirty="0" sz="2000" spc="-10">
                <a:latin typeface="Palladio Uralic"/>
                <a:cs typeface="Palladio Uralic"/>
              </a:rPr>
              <a:t>amount  which means most of the </a:t>
            </a:r>
            <a:r>
              <a:rPr dirty="0" sz="2000" spc="-5">
                <a:latin typeface="Palladio Uralic"/>
                <a:cs typeface="Palladio Uralic"/>
              </a:rPr>
              <a:t>credits  </a:t>
            </a:r>
            <a:r>
              <a:rPr dirty="0" sz="2000" spc="-10">
                <a:latin typeface="Palladio Uralic"/>
                <a:cs typeface="Palladio Uralic"/>
              </a:rPr>
              <a:t>of </a:t>
            </a:r>
            <a:r>
              <a:rPr dirty="0" sz="2000" spc="-5">
                <a:latin typeface="Palladio Uralic"/>
                <a:cs typeface="Palladio Uralic"/>
              </a:rPr>
              <a:t>clients are present in </a:t>
            </a:r>
            <a:r>
              <a:rPr dirty="0" sz="2000" spc="-10">
                <a:latin typeface="Palladio Uralic"/>
                <a:cs typeface="Palladio Uralic"/>
              </a:rPr>
              <a:t>the </a:t>
            </a:r>
            <a:r>
              <a:rPr dirty="0" sz="2000" spc="-5">
                <a:latin typeface="Palladio Uralic"/>
                <a:cs typeface="Palladio Uralic"/>
              </a:rPr>
              <a:t>first  quartile.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83223" y="1487424"/>
            <a:ext cx="5672455" cy="3928745"/>
            <a:chOff x="5983223" y="1487424"/>
            <a:chExt cx="5672455" cy="3928745"/>
          </a:xfrm>
        </p:grpSpPr>
        <p:sp>
          <p:nvSpPr>
            <p:cNvPr id="6" name="object 6"/>
            <p:cNvSpPr/>
            <p:nvPr/>
          </p:nvSpPr>
          <p:spPr>
            <a:xfrm>
              <a:off x="5983223" y="1487424"/>
              <a:ext cx="5671947" cy="3928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9" y="1560576"/>
              <a:ext cx="5455920" cy="3712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6855" y="1551432"/>
              <a:ext cx="5474970" cy="3731260"/>
            </a:xfrm>
            <a:custGeom>
              <a:avLst/>
              <a:gdLst/>
              <a:ahLst/>
              <a:cxnLst/>
              <a:rect l="l" t="t" r="r" b="b"/>
              <a:pathLst>
                <a:path w="5474970" h="3731260">
                  <a:moveTo>
                    <a:pt x="217043" y="0"/>
                  </a:moveTo>
                  <a:lnTo>
                    <a:pt x="5474462" y="0"/>
                  </a:lnTo>
                  <a:lnTo>
                    <a:pt x="5474462" y="3513962"/>
                  </a:lnTo>
                  <a:lnTo>
                    <a:pt x="5470017" y="3557397"/>
                  </a:lnTo>
                  <a:lnTo>
                    <a:pt x="5457571" y="3598036"/>
                  </a:lnTo>
                  <a:lnTo>
                    <a:pt x="5437251" y="3635375"/>
                  </a:lnTo>
                  <a:lnTo>
                    <a:pt x="5410708" y="3667252"/>
                  </a:lnTo>
                  <a:lnTo>
                    <a:pt x="5378831" y="3693794"/>
                  </a:lnTo>
                  <a:lnTo>
                    <a:pt x="5341493" y="3714115"/>
                  </a:lnTo>
                  <a:lnTo>
                    <a:pt x="5300980" y="3726560"/>
                  </a:lnTo>
                  <a:lnTo>
                    <a:pt x="5257546" y="3731005"/>
                  </a:lnTo>
                  <a:lnTo>
                    <a:pt x="0" y="3731005"/>
                  </a:lnTo>
                  <a:lnTo>
                    <a:pt x="0" y="217042"/>
                  </a:lnTo>
                  <a:lnTo>
                    <a:pt x="4445" y="173608"/>
                  </a:lnTo>
                  <a:lnTo>
                    <a:pt x="16891" y="132968"/>
                  </a:lnTo>
                  <a:lnTo>
                    <a:pt x="37211" y="95630"/>
                  </a:lnTo>
                  <a:lnTo>
                    <a:pt x="63754" y="63753"/>
                  </a:lnTo>
                  <a:lnTo>
                    <a:pt x="95631" y="37210"/>
                  </a:lnTo>
                  <a:lnTo>
                    <a:pt x="132969" y="16890"/>
                  </a:lnTo>
                  <a:lnTo>
                    <a:pt x="173609" y="4444"/>
                  </a:lnTo>
                  <a:lnTo>
                    <a:pt x="217043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095" y="3550920"/>
            <a:ext cx="228600" cy="6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667" y="0"/>
            <a:ext cx="1180465" cy="2368550"/>
            <a:chOff x="10667" y="0"/>
            <a:chExt cx="1180465" cy="2368550"/>
          </a:xfrm>
        </p:grpSpPr>
        <p:sp>
          <p:nvSpPr>
            <p:cNvPr id="11" name="object 11"/>
            <p:cNvSpPr/>
            <p:nvPr/>
          </p:nvSpPr>
          <p:spPr>
            <a:xfrm>
              <a:off x="24384" y="0"/>
              <a:ext cx="1166352" cy="2368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4480559"/>
            <a:ext cx="1215390" cy="2377440"/>
            <a:chOff x="0" y="4480559"/>
            <a:chExt cx="1215390" cy="2377440"/>
          </a:xfrm>
        </p:grpSpPr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8008" y="2600007"/>
            <a:ext cx="9096629" cy="537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5503" y="920521"/>
            <a:ext cx="4119245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520" y="2265425"/>
            <a:ext cx="4182110" cy="2890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845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Palladio Uralic"/>
                <a:cs typeface="Palladio Uralic"/>
              </a:rPr>
              <a:t>Few points </a:t>
            </a:r>
            <a:r>
              <a:rPr dirty="0" sz="2000" spc="-5">
                <a:latin typeface="Palladio Uralic"/>
                <a:cs typeface="Palladio Uralic"/>
              </a:rPr>
              <a:t>can </a:t>
            </a:r>
            <a:r>
              <a:rPr dirty="0" sz="2000" spc="-10">
                <a:latin typeface="Palladio Uralic"/>
                <a:cs typeface="Palladio Uralic"/>
              </a:rPr>
              <a:t>be </a:t>
            </a:r>
            <a:r>
              <a:rPr dirty="0" sz="2000" spc="-5">
                <a:latin typeface="Palladio Uralic"/>
                <a:cs typeface="Palladio Uralic"/>
              </a:rPr>
              <a:t>concluded from  </a:t>
            </a:r>
            <a:r>
              <a:rPr dirty="0" sz="2000" spc="-10">
                <a:latin typeface="Palladio Uralic"/>
                <a:cs typeface="Palladio Uralic"/>
              </a:rPr>
              <a:t>the</a:t>
            </a:r>
            <a:r>
              <a:rPr dirty="0" sz="200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graph.</a:t>
            </a:r>
            <a:endParaRPr sz="2000">
              <a:latin typeface="Palladio Uralic"/>
              <a:cs typeface="Palladio Uralic"/>
            </a:endParaRPr>
          </a:p>
          <a:p>
            <a:pPr marL="560705" marR="485775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10">
                <a:latin typeface="Palladio Uralic"/>
                <a:cs typeface="Palladio Uralic"/>
              </a:rPr>
              <a:t>Some outliers </a:t>
            </a:r>
            <a:r>
              <a:rPr dirty="0" sz="2000" spc="-5">
                <a:latin typeface="Palladio Uralic"/>
                <a:cs typeface="Palladio Uralic"/>
              </a:rPr>
              <a:t>are </a:t>
            </a:r>
            <a:r>
              <a:rPr dirty="0" sz="2000" spc="-10">
                <a:latin typeface="Palladio Uralic"/>
                <a:cs typeface="Palladio Uralic"/>
              </a:rPr>
              <a:t>noticed </a:t>
            </a:r>
            <a:r>
              <a:rPr dirty="0" sz="2000" spc="-5">
                <a:latin typeface="Palladio Uralic"/>
                <a:cs typeface="Palladio Uralic"/>
              </a:rPr>
              <a:t>in  </a:t>
            </a:r>
            <a:r>
              <a:rPr dirty="0" sz="2000" spc="-10">
                <a:latin typeface="Palladio Uralic"/>
                <a:cs typeface="Palladio Uralic"/>
              </a:rPr>
              <a:t>annuity</a:t>
            </a:r>
            <a:r>
              <a:rPr dirty="0" sz="2000" spc="1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amount.</a:t>
            </a:r>
            <a:endParaRPr sz="2000">
              <a:latin typeface="Palladio Uralic"/>
              <a:cs typeface="Palladio Uralic"/>
            </a:endParaRPr>
          </a:p>
          <a:p>
            <a:pPr marL="560705" marR="5080" indent="-411480">
              <a:lnSpc>
                <a:spcPct val="100000"/>
              </a:lnSpc>
              <a:spcBef>
                <a:spcPts val="480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The first </a:t>
            </a:r>
            <a:r>
              <a:rPr dirty="0" sz="2000" spc="-10">
                <a:latin typeface="Palladio Uralic"/>
                <a:cs typeface="Palladio Uralic"/>
              </a:rPr>
              <a:t>quartile </a:t>
            </a:r>
            <a:r>
              <a:rPr dirty="0" sz="2000" spc="-5">
                <a:latin typeface="Palladio Uralic"/>
                <a:cs typeface="Palladio Uralic"/>
              </a:rPr>
              <a:t>is </a:t>
            </a:r>
            <a:r>
              <a:rPr dirty="0" sz="2000" spc="-10">
                <a:latin typeface="Palladio Uralic"/>
                <a:cs typeface="Palladio Uralic"/>
              </a:rPr>
              <a:t>bigger than  third quartile for annuity  amount which means most of  the annuity clients </a:t>
            </a:r>
            <a:r>
              <a:rPr dirty="0" sz="2000" spc="-5">
                <a:latin typeface="Palladio Uralic"/>
                <a:cs typeface="Palladio Uralic"/>
              </a:rPr>
              <a:t>are from </a:t>
            </a:r>
            <a:r>
              <a:rPr dirty="0" sz="2000">
                <a:latin typeface="Palladio Uralic"/>
                <a:cs typeface="Palladio Uralic"/>
              </a:rPr>
              <a:t>first  </a:t>
            </a:r>
            <a:r>
              <a:rPr dirty="0" sz="2000" spc="-5">
                <a:latin typeface="Palladio Uralic"/>
                <a:cs typeface="Palladio Uralic"/>
              </a:rPr>
              <a:t>quartile.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83223" y="1487424"/>
            <a:ext cx="5672455" cy="3928745"/>
            <a:chOff x="5983223" y="1487424"/>
            <a:chExt cx="5672455" cy="3928745"/>
          </a:xfrm>
        </p:grpSpPr>
        <p:sp>
          <p:nvSpPr>
            <p:cNvPr id="6" name="object 6"/>
            <p:cNvSpPr/>
            <p:nvPr/>
          </p:nvSpPr>
          <p:spPr>
            <a:xfrm>
              <a:off x="5983223" y="1487424"/>
              <a:ext cx="5671947" cy="3928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9" y="1560576"/>
              <a:ext cx="5455920" cy="3712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6855" y="1551432"/>
              <a:ext cx="5474970" cy="3731260"/>
            </a:xfrm>
            <a:custGeom>
              <a:avLst/>
              <a:gdLst/>
              <a:ahLst/>
              <a:cxnLst/>
              <a:rect l="l" t="t" r="r" b="b"/>
              <a:pathLst>
                <a:path w="5474970" h="3731260">
                  <a:moveTo>
                    <a:pt x="217043" y="0"/>
                  </a:moveTo>
                  <a:lnTo>
                    <a:pt x="5474462" y="0"/>
                  </a:lnTo>
                  <a:lnTo>
                    <a:pt x="5474462" y="3513962"/>
                  </a:lnTo>
                  <a:lnTo>
                    <a:pt x="5470017" y="3557397"/>
                  </a:lnTo>
                  <a:lnTo>
                    <a:pt x="5457571" y="3598036"/>
                  </a:lnTo>
                  <a:lnTo>
                    <a:pt x="5437251" y="3635375"/>
                  </a:lnTo>
                  <a:lnTo>
                    <a:pt x="5410708" y="3667252"/>
                  </a:lnTo>
                  <a:lnTo>
                    <a:pt x="5378831" y="3693794"/>
                  </a:lnTo>
                  <a:lnTo>
                    <a:pt x="5341493" y="3714115"/>
                  </a:lnTo>
                  <a:lnTo>
                    <a:pt x="5300980" y="3726560"/>
                  </a:lnTo>
                  <a:lnTo>
                    <a:pt x="5257546" y="3731005"/>
                  </a:lnTo>
                  <a:lnTo>
                    <a:pt x="0" y="3731005"/>
                  </a:lnTo>
                  <a:lnTo>
                    <a:pt x="0" y="217042"/>
                  </a:lnTo>
                  <a:lnTo>
                    <a:pt x="4445" y="173608"/>
                  </a:lnTo>
                  <a:lnTo>
                    <a:pt x="16891" y="132968"/>
                  </a:lnTo>
                  <a:lnTo>
                    <a:pt x="37211" y="95630"/>
                  </a:lnTo>
                  <a:lnTo>
                    <a:pt x="63754" y="63753"/>
                  </a:lnTo>
                  <a:lnTo>
                    <a:pt x="95631" y="37210"/>
                  </a:lnTo>
                  <a:lnTo>
                    <a:pt x="132969" y="16890"/>
                  </a:lnTo>
                  <a:lnTo>
                    <a:pt x="173609" y="4444"/>
                  </a:lnTo>
                  <a:lnTo>
                    <a:pt x="217043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095" y="3550920"/>
            <a:ext cx="228600" cy="6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667" y="0"/>
            <a:ext cx="1180465" cy="2368550"/>
            <a:chOff x="10667" y="0"/>
            <a:chExt cx="1180465" cy="2368550"/>
          </a:xfrm>
        </p:grpSpPr>
        <p:sp>
          <p:nvSpPr>
            <p:cNvPr id="11" name="object 11"/>
            <p:cNvSpPr/>
            <p:nvPr/>
          </p:nvSpPr>
          <p:spPr>
            <a:xfrm>
              <a:off x="24384" y="0"/>
              <a:ext cx="1166352" cy="2368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4480559"/>
            <a:ext cx="1215390" cy="2377440"/>
            <a:chOff x="0" y="4480559"/>
            <a:chExt cx="1215390" cy="2377440"/>
          </a:xfrm>
        </p:grpSpPr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3039" y="2334767"/>
            <a:ext cx="9370949" cy="1302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9032" y="920521"/>
            <a:ext cx="4030853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520" y="2265425"/>
            <a:ext cx="4210050" cy="2646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25755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Palladio Uralic"/>
                <a:cs typeface="Palladio Uralic"/>
              </a:rPr>
              <a:t>Few points </a:t>
            </a:r>
            <a:r>
              <a:rPr dirty="0" sz="2000" spc="-5">
                <a:latin typeface="Palladio Uralic"/>
                <a:cs typeface="Palladio Uralic"/>
              </a:rPr>
              <a:t>can </a:t>
            </a:r>
            <a:r>
              <a:rPr dirty="0" sz="2000" spc="-10">
                <a:latin typeface="Palladio Uralic"/>
                <a:cs typeface="Palladio Uralic"/>
              </a:rPr>
              <a:t>be </a:t>
            </a:r>
            <a:r>
              <a:rPr dirty="0" sz="2000" spc="-5">
                <a:latin typeface="Palladio Uralic"/>
                <a:cs typeface="Palladio Uralic"/>
              </a:rPr>
              <a:t>concluded from  </a:t>
            </a:r>
            <a:r>
              <a:rPr dirty="0" sz="2000" spc="-10">
                <a:latin typeface="Palladio Uralic"/>
                <a:cs typeface="Palladio Uralic"/>
              </a:rPr>
              <a:t>the</a:t>
            </a:r>
            <a:r>
              <a:rPr dirty="0" sz="200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graph.</a:t>
            </a:r>
            <a:endParaRPr sz="2000">
              <a:latin typeface="Palladio Uralic"/>
              <a:cs typeface="Palladio Uralic"/>
            </a:endParaRPr>
          </a:p>
          <a:p>
            <a:pPr marL="560705" marR="513715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10">
                <a:latin typeface="Palladio Uralic"/>
                <a:cs typeface="Palladio Uralic"/>
              </a:rPr>
              <a:t>Some outliers </a:t>
            </a:r>
            <a:r>
              <a:rPr dirty="0" sz="2000" spc="-5">
                <a:latin typeface="Palladio Uralic"/>
                <a:cs typeface="Palladio Uralic"/>
              </a:rPr>
              <a:t>are </a:t>
            </a:r>
            <a:r>
              <a:rPr dirty="0" sz="2000" spc="-10">
                <a:latin typeface="Palladio Uralic"/>
                <a:cs typeface="Palladio Uralic"/>
              </a:rPr>
              <a:t>noticed </a:t>
            </a:r>
            <a:r>
              <a:rPr dirty="0" sz="2000" spc="-5">
                <a:latin typeface="Palladio Uralic"/>
                <a:cs typeface="Palladio Uralic"/>
              </a:rPr>
              <a:t>in  </a:t>
            </a:r>
            <a:r>
              <a:rPr dirty="0" sz="2000" spc="-10">
                <a:latin typeface="Palladio Uralic"/>
                <a:cs typeface="Palladio Uralic"/>
              </a:rPr>
              <a:t>income</a:t>
            </a:r>
            <a:r>
              <a:rPr dirty="0" sz="2000" spc="45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amount.</a:t>
            </a:r>
            <a:endParaRPr sz="2000">
              <a:latin typeface="Palladio Uralic"/>
              <a:cs typeface="Palladio Uralic"/>
            </a:endParaRPr>
          </a:p>
          <a:p>
            <a:pPr marL="560705" marR="187325" indent="-411480">
              <a:lnSpc>
                <a:spcPct val="100000"/>
              </a:lnSpc>
              <a:spcBef>
                <a:spcPts val="480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The </a:t>
            </a:r>
            <a:r>
              <a:rPr dirty="0" sz="2000" spc="-10">
                <a:latin typeface="Palladio Uralic"/>
                <a:cs typeface="Palladio Uralic"/>
              </a:rPr>
              <a:t>third quartiles </a:t>
            </a:r>
            <a:r>
              <a:rPr dirty="0" sz="2000" spc="-5">
                <a:latin typeface="Palladio Uralic"/>
                <a:cs typeface="Palladio Uralic"/>
              </a:rPr>
              <a:t>is very </a:t>
            </a:r>
            <a:r>
              <a:rPr dirty="0" sz="2000" spc="-10">
                <a:latin typeface="Palladio Uralic"/>
                <a:cs typeface="Palladio Uralic"/>
              </a:rPr>
              <a:t>slim  for income</a:t>
            </a:r>
            <a:r>
              <a:rPr dirty="0" sz="2000" spc="3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amount.</a:t>
            </a:r>
            <a:endParaRPr sz="2000">
              <a:latin typeface="Palladio Uralic"/>
              <a:cs typeface="Palladio Uralic"/>
            </a:endParaRPr>
          </a:p>
          <a:p>
            <a:pPr marL="560705" marR="5080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Most </a:t>
            </a:r>
            <a:r>
              <a:rPr dirty="0" sz="2000" spc="-10">
                <a:latin typeface="Palladio Uralic"/>
                <a:cs typeface="Palladio Uralic"/>
              </a:rPr>
              <a:t>of the </a:t>
            </a:r>
            <a:r>
              <a:rPr dirty="0" sz="2000" spc="-5">
                <a:latin typeface="Palladio Uralic"/>
                <a:cs typeface="Palladio Uralic"/>
              </a:rPr>
              <a:t>clients </a:t>
            </a:r>
            <a:r>
              <a:rPr dirty="0" sz="2000" spc="-10">
                <a:latin typeface="Palladio Uralic"/>
                <a:cs typeface="Palladio Uralic"/>
              </a:rPr>
              <a:t>of income </a:t>
            </a:r>
            <a:r>
              <a:rPr dirty="0" sz="2000" spc="-5">
                <a:latin typeface="Palladio Uralic"/>
                <a:cs typeface="Palladio Uralic"/>
              </a:rPr>
              <a:t>are  present in first</a:t>
            </a:r>
            <a:r>
              <a:rPr dirty="0" sz="2000" spc="20">
                <a:latin typeface="Palladio Uralic"/>
                <a:cs typeface="Palladio Uralic"/>
              </a:rPr>
              <a:t> </a:t>
            </a:r>
            <a:r>
              <a:rPr dirty="0" sz="2000" spc="-5">
                <a:latin typeface="Palladio Uralic"/>
                <a:cs typeface="Palladio Uralic"/>
              </a:rPr>
              <a:t>quartile.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83223" y="1487424"/>
            <a:ext cx="5672455" cy="3928745"/>
            <a:chOff x="5983223" y="1487424"/>
            <a:chExt cx="5672455" cy="3928745"/>
          </a:xfrm>
        </p:grpSpPr>
        <p:sp>
          <p:nvSpPr>
            <p:cNvPr id="6" name="object 6"/>
            <p:cNvSpPr/>
            <p:nvPr/>
          </p:nvSpPr>
          <p:spPr>
            <a:xfrm>
              <a:off x="5983223" y="1487424"/>
              <a:ext cx="5671947" cy="3928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9" y="1560576"/>
              <a:ext cx="5455920" cy="3712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6855" y="1551432"/>
              <a:ext cx="5474970" cy="3731260"/>
            </a:xfrm>
            <a:custGeom>
              <a:avLst/>
              <a:gdLst/>
              <a:ahLst/>
              <a:cxnLst/>
              <a:rect l="l" t="t" r="r" b="b"/>
              <a:pathLst>
                <a:path w="5474970" h="3731260">
                  <a:moveTo>
                    <a:pt x="217043" y="0"/>
                  </a:moveTo>
                  <a:lnTo>
                    <a:pt x="5474462" y="0"/>
                  </a:lnTo>
                  <a:lnTo>
                    <a:pt x="5474462" y="3513962"/>
                  </a:lnTo>
                  <a:lnTo>
                    <a:pt x="5470017" y="3557397"/>
                  </a:lnTo>
                  <a:lnTo>
                    <a:pt x="5457571" y="3598036"/>
                  </a:lnTo>
                  <a:lnTo>
                    <a:pt x="5437251" y="3635375"/>
                  </a:lnTo>
                  <a:lnTo>
                    <a:pt x="5410708" y="3667252"/>
                  </a:lnTo>
                  <a:lnTo>
                    <a:pt x="5378831" y="3693794"/>
                  </a:lnTo>
                  <a:lnTo>
                    <a:pt x="5341493" y="3714115"/>
                  </a:lnTo>
                  <a:lnTo>
                    <a:pt x="5300980" y="3726560"/>
                  </a:lnTo>
                  <a:lnTo>
                    <a:pt x="5257546" y="3731005"/>
                  </a:lnTo>
                  <a:lnTo>
                    <a:pt x="0" y="3731005"/>
                  </a:lnTo>
                  <a:lnTo>
                    <a:pt x="0" y="217042"/>
                  </a:lnTo>
                  <a:lnTo>
                    <a:pt x="4445" y="173608"/>
                  </a:lnTo>
                  <a:lnTo>
                    <a:pt x="16891" y="132968"/>
                  </a:lnTo>
                  <a:lnTo>
                    <a:pt x="37211" y="95630"/>
                  </a:lnTo>
                  <a:lnTo>
                    <a:pt x="63754" y="63753"/>
                  </a:lnTo>
                  <a:lnTo>
                    <a:pt x="95631" y="37210"/>
                  </a:lnTo>
                  <a:lnTo>
                    <a:pt x="132969" y="16890"/>
                  </a:lnTo>
                  <a:lnTo>
                    <a:pt x="173609" y="4444"/>
                  </a:lnTo>
                  <a:lnTo>
                    <a:pt x="217043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095" y="3550920"/>
            <a:ext cx="228600" cy="6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667" y="0"/>
            <a:ext cx="1180465" cy="2368550"/>
            <a:chOff x="10667" y="0"/>
            <a:chExt cx="1180465" cy="2368550"/>
          </a:xfrm>
        </p:grpSpPr>
        <p:sp>
          <p:nvSpPr>
            <p:cNvPr id="11" name="object 11"/>
            <p:cNvSpPr/>
            <p:nvPr/>
          </p:nvSpPr>
          <p:spPr>
            <a:xfrm>
              <a:off x="24384" y="0"/>
              <a:ext cx="1166352" cy="2368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4480559"/>
            <a:ext cx="1215390" cy="2377440"/>
            <a:chOff x="0" y="4480559"/>
            <a:chExt cx="1215390" cy="2377440"/>
          </a:xfrm>
        </p:grpSpPr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8383" y="920521"/>
            <a:ext cx="3732149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520" y="2265425"/>
            <a:ext cx="4194175" cy="2890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Palladio Uralic"/>
                <a:cs typeface="Palladio Uralic"/>
              </a:rPr>
              <a:t>Few points </a:t>
            </a:r>
            <a:r>
              <a:rPr dirty="0" sz="2000" spc="-5">
                <a:latin typeface="Palladio Uralic"/>
                <a:cs typeface="Palladio Uralic"/>
              </a:rPr>
              <a:t>can </a:t>
            </a:r>
            <a:r>
              <a:rPr dirty="0" sz="2000" spc="-10">
                <a:latin typeface="Palladio Uralic"/>
                <a:cs typeface="Palladio Uralic"/>
              </a:rPr>
              <a:t>be </a:t>
            </a:r>
            <a:r>
              <a:rPr dirty="0" sz="2000" spc="-5">
                <a:latin typeface="Palladio Uralic"/>
                <a:cs typeface="Palladio Uralic"/>
              </a:rPr>
              <a:t>concluded from  </a:t>
            </a:r>
            <a:r>
              <a:rPr dirty="0" sz="2000" spc="-10">
                <a:latin typeface="Palladio Uralic"/>
                <a:cs typeface="Palladio Uralic"/>
              </a:rPr>
              <a:t>the</a:t>
            </a:r>
            <a:r>
              <a:rPr dirty="0" sz="200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graph.</a:t>
            </a:r>
            <a:endParaRPr sz="2000">
              <a:latin typeface="Palladio Uralic"/>
              <a:cs typeface="Palladio Uralic"/>
            </a:endParaRPr>
          </a:p>
          <a:p>
            <a:pPr marL="560705" marR="497840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10">
                <a:latin typeface="Palladio Uralic"/>
                <a:cs typeface="Palladio Uralic"/>
              </a:rPr>
              <a:t>Some outliers </a:t>
            </a:r>
            <a:r>
              <a:rPr dirty="0" sz="2000" spc="-5">
                <a:latin typeface="Palladio Uralic"/>
                <a:cs typeface="Palladio Uralic"/>
              </a:rPr>
              <a:t>are </a:t>
            </a:r>
            <a:r>
              <a:rPr dirty="0" sz="2000" spc="-10">
                <a:latin typeface="Palladio Uralic"/>
                <a:cs typeface="Palladio Uralic"/>
              </a:rPr>
              <a:t>noticed </a:t>
            </a:r>
            <a:r>
              <a:rPr dirty="0" sz="2000" spc="-5">
                <a:latin typeface="Palladio Uralic"/>
                <a:cs typeface="Palladio Uralic"/>
              </a:rPr>
              <a:t>in  credit</a:t>
            </a:r>
            <a:r>
              <a:rPr dirty="0" sz="2000" spc="-10">
                <a:latin typeface="Palladio Uralic"/>
                <a:cs typeface="Palladio Uralic"/>
              </a:rPr>
              <a:t> amount.</a:t>
            </a:r>
            <a:endParaRPr sz="2000">
              <a:latin typeface="Palladio Uralic"/>
              <a:cs typeface="Palladio Uralic"/>
            </a:endParaRPr>
          </a:p>
          <a:p>
            <a:pPr marL="560705" marR="5080" indent="-411480">
              <a:lnSpc>
                <a:spcPct val="100000"/>
              </a:lnSpc>
              <a:spcBef>
                <a:spcPts val="480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The first </a:t>
            </a:r>
            <a:r>
              <a:rPr dirty="0" sz="2000" spc="-10">
                <a:latin typeface="Palladio Uralic"/>
                <a:cs typeface="Palladio Uralic"/>
              </a:rPr>
              <a:t>quartile </a:t>
            </a:r>
            <a:r>
              <a:rPr dirty="0" sz="2000" spc="-5">
                <a:latin typeface="Palladio Uralic"/>
                <a:cs typeface="Palladio Uralic"/>
              </a:rPr>
              <a:t>is </a:t>
            </a:r>
            <a:r>
              <a:rPr dirty="0" sz="2000" spc="-10">
                <a:latin typeface="Palladio Uralic"/>
                <a:cs typeface="Palladio Uralic"/>
              </a:rPr>
              <a:t>bigger than  third quartile for </a:t>
            </a:r>
            <a:r>
              <a:rPr dirty="0" sz="2000" spc="-5">
                <a:latin typeface="Palladio Uralic"/>
                <a:cs typeface="Palladio Uralic"/>
              </a:rPr>
              <a:t>credit </a:t>
            </a:r>
            <a:r>
              <a:rPr dirty="0" sz="2000" spc="-10">
                <a:latin typeface="Palladio Uralic"/>
                <a:cs typeface="Palladio Uralic"/>
              </a:rPr>
              <a:t>amount  which means most of the </a:t>
            </a:r>
            <a:r>
              <a:rPr dirty="0" sz="2000" spc="-5">
                <a:latin typeface="Palladio Uralic"/>
                <a:cs typeface="Palladio Uralic"/>
              </a:rPr>
              <a:t>credits  </a:t>
            </a:r>
            <a:r>
              <a:rPr dirty="0" sz="2000" spc="-10">
                <a:latin typeface="Palladio Uralic"/>
                <a:cs typeface="Palladio Uralic"/>
              </a:rPr>
              <a:t>of </a:t>
            </a:r>
            <a:r>
              <a:rPr dirty="0" sz="2000" spc="-5">
                <a:latin typeface="Palladio Uralic"/>
                <a:cs typeface="Palladio Uralic"/>
              </a:rPr>
              <a:t>clients are present in </a:t>
            </a:r>
            <a:r>
              <a:rPr dirty="0" sz="2000" spc="-10">
                <a:latin typeface="Palladio Uralic"/>
                <a:cs typeface="Palladio Uralic"/>
              </a:rPr>
              <a:t>the </a:t>
            </a:r>
            <a:r>
              <a:rPr dirty="0" sz="2000" spc="-5">
                <a:latin typeface="Palladio Uralic"/>
                <a:cs typeface="Palladio Uralic"/>
              </a:rPr>
              <a:t>first  quartile.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83223" y="1487424"/>
            <a:ext cx="5672455" cy="3928745"/>
            <a:chOff x="5983223" y="1487424"/>
            <a:chExt cx="5672455" cy="3928745"/>
          </a:xfrm>
        </p:grpSpPr>
        <p:sp>
          <p:nvSpPr>
            <p:cNvPr id="6" name="object 6"/>
            <p:cNvSpPr/>
            <p:nvPr/>
          </p:nvSpPr>
          <p:spPr>
            <a:xfrm>
              <a:off x="5983223" y="1487424"/>
              <a:ext cx="5671947" cy="3928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9" y="1560576"/>
              <a:ext cx="5455920" cy="3712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6855" y="1551432"/>
              <a:ext cx="5474970" cy="3731260"/>
            </a:xfrm>
            <a:custGeom>
              <a:avLst/>
              <a:gdLst/>
              <a:ahLst/>
              <a:cxnLst/>
              <a:rect l="l" t="t" r="r" b="b"/>
              <a:pathLst>
                <a:path w="5474970" h="3731260">
                  <a:moveTo>
                    <a:pt x="217043" y="0"/>
                  </a:moveTo>
                  <a:lnTo>
                    <a:pt x="5474462" y="0"/>
                  </a:lnTo>
                  <a:lnTo>
                    <a:pt x="5474462" y="3513962"/>
                  </a:lnTo>
                  <a:lnTo>
                    <a:pt x="5470017" y="3557397"/>
                  </a:lnTo>
                  <a:lnTo>
                    <a:pt x="5457571" y="3598036"/>
                  </a:lnTo>
                  <a:lnTo>
                    <a:pt x="5437251" y="3635375"/>
                  </a:lnTo>
                  <a:lnTo>
                    <a:pt x="5410708" y="3667252"/>
                  </a:lnTo>
                  <a:lnTo>
                    <a:pt x="5378831" y="3693794"/>
                  </a:lnTo>
                  <a:lnTo>
                    <a:pt x="5341493" y="3714115"/>
                  </a:lnTo>
                  <a:lnTo>
                    <a:pt x="5300980" y="3726560"/>
                  </a:lnTo>
                  <a:lnTo>
                    <a:pt x="5257546" y="3731005"/>
                  </a:lnTo>
                  <a:lnTo>
                    <a:pt x="0" y="3731005"/>
                  </a:lnTo>
                  <a:lnTo>
                    <a:pt x="0" y="217042"/>
                  </a:lnTo>
                  <a:lnTo>
                    <a:pt x="4445" y="173608"/>
                  </a:lnTo>
                  <a:lnTo>
                    <a:pt x="16891" y="132968"/>
                  </a:lnTo>
                  <a:lnTo>
                    <a:pt x="37211" y="95630"/>
                  </a:lnTo>
                  <a:lnTo>
                    <a:pt x="63754" y="63753"/>
                  </a:lnTo>
                  <a:lnTo>
                    <a:pt x="95631" y="37210"/>
                  </a:lnTo>
                  <a:lnTo>
                    <a:pt x="132969" y="16890"/>
                  </a:lnTo>
                  <a:lnTo>
                    <a:pt x="173609" y="4444"/>
                  </a:lnTo>
                  <a:lnTo>
                    <a:pt x="217043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095" y="3550920"/>
            <a:ext cx="228600" cy="6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667" y="0"/>
            <a:ext cx="1180465" cy="2368550"/>
            <a:chOff x="10667" y="0"/>
            <a:chExt cx="1180465" cy="2368550"/>
          </a:xfrm>
        </p:grpSpPr>
        <p:sp>
          <p:nvSpPr>
            <p:cNvPr id="11" name="object 11"/>
            <p:cNvSpPr/>
            <p:nvPr/>
          </p:nvSpPr>
          <p:spPr>
            <a:xfrm>
              <a:off x="24384" y="0"/>
              <a:ext cx="1166352" cy="2368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4480559"/>
            <a:ext cx="1215390" cy="2377440"/>
            <a:chOff x="0" y="4480559"/>
            <a:chExt cx="1215390" cy="2377440"/>
          </a:xfrm>
        </p:grpSpPr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5503" y="920521"/>
            <a:ext cx="4119245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520" y="2265425"/>
            <a:ext cx="4182110" cy="2890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845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Palladio Uralic"/>
                <a:cs typeface="Palladio Uralic"/>
              </a:rPr>
              <a:t>Few points </a:t>
            </a:r>
            <a:r>
              <a:rPr dirty="0" sz="2000" spc="-5">
                <a:latin typeface="Palladio Uralic"/>
                <a:cs typeface="Palladio Uralic"/>
              </a:rPr>
              <a:t>can </a:t>
            </a:r>
            <a:r>
              <a:rPr dirty="0" sz="2000" spc="-10">
                <a:latin typeface="Palladio Uralic"/>
                <a:cs typeface="Palladio Uralic"/>
              </a:rPr>
              <a:t>be </a:t>
            </a:r>
            <a:r>
              <a:rPr dirty="0" sz="2000" spc="-5">
                <a:latin typeface="Palladio Uralic"/>
                <a:cs typeface="Palladio Uralic"/>
              </a:rPr>
              <a:t>concluded from  </a:t>
            </a:r>
            <a:r>
              <a:rPr dirty="0" sz="2000" spc="-10">
                <a:latin typeface="Palladio Uralic"/>
                <a:cs typeface="Palladio Uralic"/>
              </a:rPr>
              <a:t>the</a:t>
            </a:r>
            <a:r>
              <a:rPr dirty="0" sz="200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graph.</a:t>
            </a:r>
            <a:endParaRPr sz="2000">
              <a:latin typeface="Palladio Uralic"/>
              <a:cs typeface="Palladio Uralic"/>
            </a:endParaRPr>
          </a:p>
          <a:p>
            <a:pPr marL="560705" marR="485775" indent="-411480">
              <a:lnSpc>
                <a:spcPct val="100000"/>
              </a:lnSpc>
              <a:spcBef>
                <a:spcPts val="484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10">
                <a:latin typeface="Palladio Uralic"/>
                <a:cs typeface="Palladio Uralic"/>
              </a:rPr>
              <a:t>Some outliers </a:t>
            </a:r>
            <a:r>
              <a:rPr dirty="0" sz="2000" spc="-5">
                <a:latin typeface="Palladio Uralic"/>
                <a:cs typeface="Palladio Uralic"/>
              </a:rPr>
              <a:t>are </a:t>
            </a:r>
            <a:r>
              <a:rPr dirty="0" sz="2000" spc="-10">
                <a:latin typeface="Palladio Uralic"/>
                <a:cs typeface="Palladio Uralic"/>
              </a:rPr>
              <a:t>noticed </a:t>
            </a:r>
            <a:r>
              <a:rPr dirty="0" sz="2000" spc="-5">
                <a:latin typeface="Palladio Uralic"/>
                <a:cs typeface="Palladio Uralic"/>
              </a:rPr>
              <a:t>in  </a:t>
            </a:r>
            <a:r>
              <a:rPr dirty="0" sz="2000" spc="-10">
                <a:latin typeface="Palladio Uralic"/>
                <a:cs typeface="Palladio Uralic"/>
              </a:rPr>
              <a:t>annuity</a:t>
            </a:r>
            <a:r>
              <a:rPr dirty="0" sz="2000" spc="10">
                <a:latin typeface="Palladio Uralic"/>
                <a:cs typeface="Palladio Uralic"/>
              </a:rPr>
              <a:t> </a:t>
            </a:r>
            <a:r>
              <a:rPr dirty="0" sz="2000" spc="-10">
                <a:latin typeface="Palladio Uralic"/>
                <a:cs typeface="Palladio Uralic"/>
              </a:rPr>
              <a:t>amount.</a:t>
            </a:r>
            <a:endParaRPr sz="2000">
              <a:latin typeface="Palladio Uralic"/>
              <a:cs typeface="Palladio Uralic"/>
            </a:endParaRPr>
          </a:p>
          <a:p>
            <a:pPr marL="560705" marR="5080" indent="-411480">
              <a:lnSpc>
                <a:spcPct val="100000"/>
              </a:lnSpc>
              <a:spcBef>
                <a:spcPts val="480"/>
              </a:spcBef>
              <a:tabLst>
                <a:tab pos="560705" algn="l"/>
              </a:tabLst>
            </a:pPr>
            <a:r>
              <a:rPr dirty="0" sz="1300" spc="23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000" spc="-5">
                <a:latin typeface="Palladio Uralic"/>
                <a:cs typeface="Palladio Uralic"/>
              </a:rPr>
              <a:t>The first </a:t>
            </a:r>
            <a:r>
              <a:rPr dirty="0" sz="2000" spc="-10">
                <a:latin typeface="Palladio Uralic"/>
                <a:cs typeface="Palladio Uralic"/>
              </a:rPr>
              <a:t>quartile </a:t>
            </a:r>
            <a:r>
              <a:rPr dirty="0" sz="2000" spc="-5">
                <a:latin typeface="Palladio Uralic"/>
                <a:cs typeface="Palladio Uralic"/>
              </a:rPr>
              <a:t>is </a:t>
            </a:r>
            <a:r>
              <a:rPr dirty="0" sz="2000" spc="-10">
                <a:latin typeface="Palladio Uralic"/>
                <a:cs typeface="Palladio Uralic"/>
              </a:rPr>
              <a:t>bigger than  third quartile for annuity  amount which means most of  the annuity clients </a:t>
            </a:r>
            <a:r>
              <a:rPr dirty="0" sz="2000" spc="-5">
                <a:latin typeface="Palladio Uralic"/>
                <a:cs typeface="Palladio Uralic"/>
              </a:rPr>
              <a:t>are from </a:t>
            </a:r>
            <a:r>
              <a:rPr dirty="0" sz="2000">
                <a:latin typeface="Palladio Uralic"/>
                <a:cs typeface="Palladio Uralic"/>
              </a:rPr>
              <a:t>first  </a:t>
            </a:r>
            <a:r>
              <a:rPr dirty="0" sz="2000" spc="-5">
                <a:latin typeface="Palladio Uralic"/>
                <a:cs typeface="Palladio Uralic"/>
              </a:rPr>
              <a:t>quartile.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83223" y="1487424"/>
            <a:ext cx="5672455" cy="3928745"/>
            <a:chOff x="5983223" y="1487424"/>
            <a:chExt cx="5672455" cy="3928745"/>
          </a:xfrm>
        </p:grpSpPr>
        <p:sp>
          <p:nvSpPr>
            <p:cNvPr id="6" name="object 6"/>
            <p:cNvSpPr/>
            <p:nvPr/>
          </p:nvSpPr>
          <p:spPr>
            <a:xfrm>
              <a:off x="5983223" y="1487424"/>
              <a:ext cx="5671947" cy="3928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9" y="1560576"/>
              <a:ext cx="5455920" cy="3712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6855" y="1551432"/>
              <a:ext cx="5474970" cy="3731260"/>
            </a:xfrm>
            <a:custGeom>
              <a:avLst/>
              <a:gdLst/>
              <a:ahLst/>
              <a:cxnLst/>
              <a:rect l="l" t="t" r="r" b="b"/>
              <a:pathLst>
                <a:path w="5474970" h="3731260">
                  <a:moveTo>
                    <a:pt x="217043" y="0"/>
                  </a:moveTo>
                  <a:lnTo>
                    <a:pt x="5474462" y="0"/>
                  </a:lnTo>
                  <a:lnTo>
                    <a:pt x="5474462" y="3513962"/>
                  </a:lnTo>
                  <a:lnTo>
                    <a:pt x="5470017" y="3557397"/>
                  </a:lnTo>
                  <a:lnTo>
                    <a:pt x="5457571" y="3598036"/>
                  </a:lnTo>
                  <a:lnTo>
                    <a:pt x="5437251" y="3635375"/>
                  </a:lnTo>
                  <a:lnTo>
                    <a:pt x="5410708" y="3667252"/>
                  </a:lnTo>
                  <a:lnTo>
                    <a:pt x="5378831" y="3693794"/>
                  </a:lnTo>
                  <a:lnTo>
                    <a:pt x="5341493" y="3714115"/>
                  </a:lnTo>
                  <a:lnTo>
                    <a:pt x="5300980" y="3726560"/>
                  </a:lnTo>
                  <a:lnTo>
                    <a:pt x="5257546" y="3731005"/>
                  </a:lnTo>
                  <a:lnTo>
                    <a:pt x="0" y="3731005"/>
                  </a:lnTo>
                  <a:lnTo>
                    <a:pt x="0" y="217042"/>
                  </a:lnTo>
                  <a:lnTo>
                    <a:pt x="4445" y="173608"/>
                  </a:lnTo>
                  <a:lnTo>
                    <a:pt x="16891" y="132968"/>
                  </a:lnTo>
                  <a:lnTo>
                    <a:pt x="37211" y="95630"/>
                  </a:lnTo>
                  <a:lnTo>
                    <a:pt x="63754" y="63753"/>
                  </a:lnTo>
                  <a:lnTo>
                    <a:pt x="95631" y="37210"/>
                  </a:lnTo>
                  <a:lnTo>
                    <a:pt x="132969" y="16890"/>
                  </a:lnTo>
                  <a:lnTo>
                    <a:pt x="173609" y="4444"/>
                  </a:lnTo>
                  <a:lnTo>
                    <a:pt x="217043" y="0"/>
                  </a:lnTo>
                  <a:close/>
                </a:path>
              </a:pathLst>
            </a:custGeom>
            <a:ln w="18288">
              <a:solidFill>
                <a:srgbClr val="DFDA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095" y="3550920"/>
            <a:ext cx="228600" cy="6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667" y="0"/>
            <a:ext cx="1180465" cy="2368550"/>
            <a:chOff x="10667" y="0"/>
            <a:chExt cx="1180465" cy="2368550"/>
          </a:xfrm>
        </p:grpSpPr>
        <p:sp>
          <p:nvSpPr>
            <p:cNvPr id="11" name="object 11"/>
            <p:cNvSpPr/>
            <p:nvPr/>
          </p:nvSpPr>
          <p:spPr>
            <a:xfrm>
              <a:off x="24384" y="0"/>
              <a:ext cx="1166352" cy="2368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0" y="4480559"/>
            <a:ext cx="1215390" cy="2377440"/>
            <a:chOff x="0" y="4480559"/>
            <a:chExt cx="1215390" cy="2377440"/>
          </a:xfrm>
        </p:grpSpPr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72639" y="2645638"/>
            <a:ext cx="8166988" cy="67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36903" y="844308"/>
              <a:ext cx="2342261" cy="1089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29806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from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12559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5021960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152650" cy="3098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6383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Family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 of 'civil  marriage', 'marriage' and  'separated'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Academic  degree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education are  having higher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 credits than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others.</a:t>
            </a:r>
            <a:endParaRPr sz="1400">
              <a:latin typeface="Palladio Uralic"/>
              <a:cs typeface="Palladio Uralic"/>
            </a:endParaRPr>
          </a:p>
          <a:p>
            <a:pPr marL="12700" marR="41910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Higher education of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family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 of 'marriage',  'single' and 'civil marriage'  are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outliers.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Civil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marriage for  Academic degree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having  most of the credits in the  third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quartile.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334255" y="158495"/>
            <a:ext cx="7534656" cy="6409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3752" y="859574"/>
              <a:ext cx="2503805" cy="1074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29806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from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12559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5235321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123440" cy="3311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3081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Education type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'Higher education' the  income amount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mean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 mostly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equal with family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status. It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does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contain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many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 outliers.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Less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outlier are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 Academic degree but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they  are having the income  amount is little higher that  Higher education.</a:t>
            </a:r>
            <a:endParaRPr sz="1400">
              <a:latin typeface="Palladio Uralic"/>
              <a:cs typeface="Palladio Uralic"/>
            </a:endParaRPr>
          </a:p>
          <a:p>
            <a:pPr marL="12700" marR="4445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Lower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secondary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civil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marriage family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 are  have less income amount  than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others.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398264" y="115822"/>
            <a:ext cx="7555992" cy="6675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82367" y="2688374"/>
            <a:ext cx="8060308" cy="678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36903" y="844308"/>
              <a:ext cx="2342261" cy="1089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50186"/>
            <a:ext cx="2298065" cy="42989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84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738120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317619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5128640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677160"/>
            <a:ext cx="2152650" cy="3204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116205">
              <a:lnSpc>
                <a:spcPct val="90000"/>
              </a:lnSpc>
              <a:spcBef>
                <a:spcPts val="26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Quite similar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Target  0, </a:t>
            </a:r>
            <a:r>
              <a:rPr dirty="0" sz="1400" spc="-15">
                <a:solidFill>
                  <a:srgbClr val="FFFFFF"/>
                </a:solidFill>
                <a:latin typeface="Palladio Uralic"/>
                <a:cs typeface="Palladio Uralic"/>
              </a:rPr>
              <a:t>we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can say that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Family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 of 'civil marriage',  'marriage' and 'separated'  of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Academic degree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education are having  higher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  than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others.</a:t>
            </a:r>
            <a:endParaRPr sz="1400">
              <a:latin typeface="Palladio Uralic"/>
              <a:cs typeface="Palladio Uralic"/>
            </a:endParaRPr>
          </a:p>
          <a:p>
            <a:pPr marL="12700" marR="311785">
              <a:lnSpc>
                <a:spcPct val="9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Most of the outliers are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Education type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'Higher education' and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'Secondary’.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901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Civil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marriage for  Academic degree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having  most of the credits in the  third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quartile.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215384" y="880872"/>
            <a:ext cx="7717535" cy="57089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2624" y="765048"/>
              <a:ext cx="2269108" cy="13272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right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side.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3271215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3954221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805" y="4851272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2311" y="2741168"/>
            <a:ext cx="2113915" cy="2500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6839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counts are higher  than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male.</a:t>
            </a:r>
            <a:endParaRPr sz="1400">
              <a:latin typeface="Palladio Uralic"/>
              <a:cs typeface="Palladio Uralic"/>
            </a:endParaRPr>
          </a:p>
          <a:p>
            <a:pPr marL="12700" marR="18415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 range from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100000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200000 is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 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credits.</a:t>
            </a:r>
            <a:endParaRPr sz="1400">
              <a:latin typeface="Palladio Uralic"/>
              <a:cs typeface="Palladio Uralic"/>
            </a:endParaRPr>
          </a:p>
          <a:p>
            <a:pPr marL="12700" marR="77470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This graph show that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are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than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 having credits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that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range.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Very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less count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  range 500000 and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above.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6" name="object 16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4431791" y="896111"/>
            <a:ext cx="7068311" cy="5468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3752" y="859574"/>
              <a:ext cx="2503805" cy="1074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404999"/>
            <a:ext cx="2298065" cy="42989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84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92374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2311" y="2831414"/>
            <a:ext cx="2135505" cy="11988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6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Have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some similarity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with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Target0,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above  boxplot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Education type  'Higher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education' the  income amount is mostly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equal with family</a:t>
            </a:r>
            <a:r>
              <a:rPr dirty="0" sz="1400" spc="9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status.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4323079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4262120"/>
            <a:ext cx="2147570" cy="100647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59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Less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outlier are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 Academic degree but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there  income amount is little  higher that Higher  education.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0805" y="5560567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2311" y="5499608"/>
            <a:ext cx="2092325" cy="62230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6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Lower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secondary are have  less income amount than  others.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7" name="object 17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4547615" y="563880"/>
            <a:ext cx="7479792" cy="60594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9823" y="2523769"/>
            <a:ext cx="8999093" cy="94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36319" y="819962"/>
              <a:ext cx="2549525" cy="11931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29806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from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2311" y="2741168"/>
            <a:ext cx="179895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Most rejection of</a:t>
            </a:r>
            <a:r>
              <a:rPr dirty="0" sz="1400" spc="-6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loans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came 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purpose  'repairs'.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374116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3680205"/>
            <a:ext cx="202755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education purposes  </a:t>
            </a:r>
            <a:r>
              <a:rPr dirty="0" sz="1400" spc="-15">
                <a:solidFill>
                  <a:srgbClr val="FFFFFF"/>
                </a:solidFill>
                <a:latin typeface="Palladio Uralic"/>
                <a:cs typeface="Palladio Uralic"/>
              </a:rPr>
              <a:t>we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have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equal number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approves and</a:t>
            </a:r>
            <a:r>
              <a:rPr dirty="0" sz="1400" spc="-2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rejection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0805" y="4680025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2311" y="4619066"/>
            <a:ext cx="214312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Paying other loans and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buying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 new car is having  significant higher rejection  than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approves.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7" name="object 17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5873496" y="582168"/>
            <a:ext cx="4593336" cy="5800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2896" y="819937"/>
              <a:ext cx="2512949" cy="11961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34945"/>
            <a:ext cx="2298065" cy="40830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42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679649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2311" y="2618689"/>
            <a:ext cx="2052955" cy="75057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3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Loan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purposes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with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'Repairs' are facing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difficulties in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payment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on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time.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3619246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3558285"/>
            <a:ext cx="1997710" cy="22872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2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There are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places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where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loan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payment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 significant higher than  facing difficulties. They  are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'Buying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 garage',  'Business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development',  'Buying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land’,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'Buying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  new car' and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'Education'  Hence </a:t>
            </a:r>
            <a:r>
              <a:rPr dirty="0" sz="1400" spc="-15">
                <a:solidFill>
                  <a:srgbClr val="FFFFFF"/>
                </a:solidFill>
                <a:latin typeface="Palladio Uralic"/>
                <a:cs typeface="Palladio Uralic"/>
              </a:rPr>
              <a:t>we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can focus on  these purposes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which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 client is having for  minimal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payment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difficulties.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532120" y="890016"/>
            <a:ext cx="5148072" cy="5465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2095" y="2654782"/>
            <a:ext cx="7965821" cy="67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791" y="563880"/>
            <a:ext cx="10783824" cy="5919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40536" y="606526"/>
            <a:ext cx="9819004" cy="668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8644" y="1524939"/>
            <a:ext cx="10737850" cy="438086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2800">
                <a:latin typeface="Palladio Uralic"/>
                <a:cs typeface="Palladio Uralic"/>
              </a:rPr>
              <a:t>From the previous graph </a:t>
            </a:r>
            <a:r>
              <a:rPr dirty="0" sz="2800" spc="5">
                <a:latin typeface="Palladio Uralic"/>
                <a:cs typeface="Palladio Uralic"/>
              </a:rPr>
              <a:t>we can conclude </a:t>
            </a:r>
            <a:r>
              <a:rPr dirty="0" sz="2800">
                <a:latin typeface="Palladio Uralic"/>
                <a:cs typeface="Palladio Uralic"/>
              </a:rPr>
              <a:t>the below</a:t>
            </a:r>
            <a:r>
              <a:rPr dirty="0" sz="2800" spc="-345">
                <a:latin typeface="Palladio Uralic"/>
                <a:cs typeface="Palladio Uralic"/>
              </a:rPr>
              <a:t> </a:t>
            </a:r>
            <a:r>
              <a:rPr dirty="0" sz="2800">
                <a:latin typeface="Palladio Uralic"/>
                <a:cs typeface="Palladio Uralic"/>
              </a:rPr>
              <a:t>points:</a:t>
            </a:r>
            <a:endParaRPr sz="2800">
              <a:latin typeface="Palladio Uralic"/>
              <a:cs typeface="Palladio Uralic"/>
            </a:endParaRPr>
          </a:p>
          <a:p>
            <a:pPr marL="561340" marR="810260" indent="-411480">
              <a:lnSpc>
                <a:spcPts val="3030"/>
              </a:lnSpc>
              <a:spcBef>
                <a:spcPts val="715"/>
              </a:spcBef>
              <a:tabLst>
                <a:tab pos="560705" algn="l"/>
              </a:tabLst>
            </a:pPr>
            <a:r>
              <a:rPr dirty="0" sz="1800" spc="36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amount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of Loan purposes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like 'Buying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a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home‘, 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'Buying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land‘, 'Buying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new car'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and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'Building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house'</a:t>
            </a:r>
            <a:r>
              <a:rPr dirty="0" sz="2800" spc="-254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is  higher.</a:t>
            </a:r>
            <a:endParaRPr sz="28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Palladio Uralic"/>
              <a:cs typeface="Palladio Uralic"/>
            </a:endParaRPr>
          </a:p>
          <a:p>
            <a:pPr marL="561340" marR="46990" indent="-411480">
              <a:lnSpc>
                <a:spcPts val="3030"/>
              </a:lnSpc>
              <a:tabLst>
                <a:tab pos="560705" algn="l"/>
              </a:tabLst>
            </a:pPr>
            <a:r>
              <a:rPr dirty="0" sz="1800" spc="37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Income type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of state servants have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significant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amount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of</a:t>
            </a:r>
            <a:r>
              <a:rPr dirty="0" sz="2800" spc="-2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credit 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applied</a:t>
            </a:r>
            <a:endParaRPr sz="28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Palladio Uralic"/>
              <a:cs typeface="Palladio Uralic"/>
            </a:endParaRPr>
          </a:p>
          <a:p>
            <a:pPr marL="561340" marR="5080" indent="-411480">
              <a:lnSpc>
                <a:spcPts val="3030"/>
              </a:lnSpc>
              <a:spcBef>
                <a:spcPts val="5"/>
              </a:spcBef>
              <a:tabLst>
                <a:tab pos="560705" algn="l"/>
              </a:tabLst>
            </a:pPr>
            <a:r>
              <a:rPr dirty="0" sz="1800" spc="370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Money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third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person or </a:t>
            </a:r>
            <a:r>
              <a:rPr dirty="0" sz="2800" spc="5">
                <a:solidFill>
                  <a:srgbClr val="FFFFFF"/>
                </a:solidFill>
                <a:latin typeface="Palladio Uralic"/>
                <a:cs typeface="Palladio Uralic"/>
              </a:rPr>
              <a:t>a Hobby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is having less </a:t>
            </a:r>
            <a:r>
              <a:rPr dirty="0" sz="2800" spc="-5">
                <a:solidFill>
                  <a:srgbClr val="FFFFFF"/>
                </a:solidFill>
                <a:latin typeface="Palladio Uralic"/>
                <a:cs typeface="Palladio Uralic"/>
              </a:rPr>
              <a:t>credits</a:t>
            </a:r>
            <a:r>
              <a:rPr dirty="0" sz="2800" spc="-28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800">
                <a:solidFill>
                  <a:srgbClr val="FFFFFF"/>
                </a:solidFill>
                <a:latin typeface="Palladio Uralic"/>
                <a:cs typeface="Palladio Uralic"/>
              </a:rPr>
              <a:t>applied  for.</a:t>
            </a:r>
            <a:endParaRPr sz="28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1080" y="743712"/>
              <a:ext cx="2598293" cy="1376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29806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Few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can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be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from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12559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5449061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122170" cy="37382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826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Here 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Housing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type,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office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apartment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having  higher credit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target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0  and co-op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apartment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 having higher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credit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target</a:t>
            </a:r>
            <a:r>
              <a:rPr dirty="0" sz="1400" spc="2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So, </a:t>
            </a:r>
            <a:r>
              <a:rPr dirty="0" sz="1400" spc="-15">
                <a:solidFill>
                  <a:srgbClr val="FFFFFF"/>
                </a:solidFill>
                <a:latin typeface="Palladio Uralic"/>
                <a:cs typeface="Palladio Uralic"/>
              </a:rPr>
              <a:t>we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can conclude that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bank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should avoid giving  loans to the housing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co-op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apartment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as they  are having difficulties in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payment.</a:t>
            </a:r>
            <a:endParaRPr sz="1400">
              <a:latin typeface="Palladio Uralic"/>
              <a:cs typeface="Palladio Uralic"/>
            </a:endParaRPr>
          </a:p>
          <a:p>
            <a:pPr marL="12700" marR="3556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Bank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can focus mostly on  housing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with parents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or House\apartment or  municipal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apartment for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successful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payments.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550664" y="225552"/>
            <a:ext cx="7171944" cy="6400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51247" y="606526"/>
            <a:ext cx="2961004" cy="574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5804" y="1542669"/>
            <a:ext cx="10629265" cy="438467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424180" marR="5080" indent="-411480">
              <a:lnSpc>
                <a:spcPct val="80000"/>
              </a:lnSpc>
              <a:spcBef>
                <a:spcPts val="715"/>
              </a:spcBef>
              <a:tabLst>
                <a:tab pos="423545" algn="l"/>
              </a:tabLst>
            </a:pPr>
            <a:r>
              <a:rPr dirty="0" sz="1650" spc="34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Banks should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focus more on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contract type ‘Student’ ,’pensioner’  and ‘Businessman’ with housing ‘type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other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than ‘Co-op apartment’ 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successful</a:t>
            </a:r>
            <a:r>
              <a:rPr dirty="0" sz="2600" spc="15" b="1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payments.</a:t>
            </a:r>
            <a:endParaRPr sz="26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Palladio Uralic"/>
              <a:cs typeface="Palladio Uralic"/>
            </a:endParaRPr>
          </a:p>
          <a:p>
            <a:pPr marL="424180" marR="919480" indent="-411480">
              <a:lnSpc>
                <a:spcPct val="80000"/>
              </a:lnSpc>
              <a:tabLst>
                <a:tab pos="423545" algn="l"/>
              </a:tabLst>
            </a:pPr>
            <a:r>
              <a:rPr dirty="0" sz="1650" spc="34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Banks should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focus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less </a:t>
            </a:r>
            <a:r>
              <a:rPr dirty="0" sz="2600" spc="-15" b="1">
                <a:solidFill>
                  <a:srgbClr val="FFFFFF"/>
                </a:solidFill>
                <a:latin typeface="Palladio Uralic"/>
                <a:cs typeface="Palladio Uralic"/>
              </a:rPr>
              <a:t>on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income type ‘Working’ as they are  having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most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number of unsuccessful</a:t>
            </a:r>
            <a:r>
              <a:rPr dirty="0" sz="2600" spc="45" b="1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payments.</a:t>
            </a:r>
            <a:endParaRPr sz="26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Palladio Uralic"/>
              <a:cs typeface="Palladio Uralic"/>
            </a:endParaRPr>
          </a:p>
          <a:p>
            <a:pPr marL="424180" marR="1100455" indent="-411480">
              <a:lnSpc>
                <a:spcPts val="2500"/>
              </a:lnSpc>
              <a:tabLst>
                <a:tab pos="506095" algn="l"/>
              </a:tabLst>
            </a:pPr>
            <a:r>
              <a:rPr dirty="0" sz="1650" spc="345">
                <a:solidFill>
                  <a:srgbClr val="F8F8F8"/>
                </a:solidFill>
                <a:latin typeface="Arial"/>
                <a:cs typeface="Arial"/>
              </a:rPr>
              <a:t>		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Also with loan purpose ‘Repair’ is having higher number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of 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unsuccessful payments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on</a:t>
            </a:r>
            <a:r>
              <a:rPr dirty="0" sz="2600" spc="35" b="1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time.</a:t>
            </a:r>
            <a:endParaRPr sz="26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Palladio Uralic"/>
              <a:cs typeface="Palladio Uralic"/>
            </a:endParaRPr>
          </a:p>
          <a:p>
            <a:pPr marL="424180" marR="99060" indent="-411480">
              <a:lnSpc>
                <a:spcPts val="2500"/>
              </a:lnSpc>
              <a:tabLst>
                <a:tab pos="423545" algn="l"/>
              </a:tabLst>
            </a:pPr>
            <a:r>
              <a:rPr dirty="0" sz="1650" spc="34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Get as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much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as clients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from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housing type ‘With parents’ as they are  having least number </a:t>
            </a:r>
            <a:r>
              <a:rPr dirty="0" sz="2600" spc="-10" b="1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unsuccessful</a:t>
            </a:r>
            <a:r>
              <a:rPr dirty="0" sz="2600" spc="70" b="1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Palladio Uralic"/>
                <a:cs typeface="Palladio Uralic"/>
              </a:rPr>
              <a:t>payments.</a:t>
            </a:r>
            <a:endParaRPr sz="26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0847" y="2642641"/>
            <a:ext cx="2936621" cy="665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43000" y="743712"/>
              <a:ext cx="2348229" cy="13699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right.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12559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4808601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311" y="2741168"/>
            <a:ext cx="2074545" cy="3098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endParaRPr sz="1400">
              <a:latin typeface="Palladio Uralic"/>
              <a:cs typeface="Palladio Uralic"/>
            </a:endParaRPr>
          </a:p>
          <a:p>
            <a:pPr marL="12700" marR="2387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‘working’,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’commercial  associate’, and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‘State  Servant’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 credits are higher than  others.</a:t>
            </a:r>
            <a:endParaRPr sz="1400">
              <a:latin typeface="Palladio Uralic"/>
              <a:cs typeface="Palladio Uralic"/>
            </a:endParaRPr>
          </a:p>
          <a:p>
            <a:pPr marL="12700" marR="18923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this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are 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 credits than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male.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Less 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 credits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‘student’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,’pensioner’,</a:t>
            </a:r>
            <a:endParaRPr sz="1400">
              <a:latin typeface="Palladio Uralic"/>
              <a:cs typeface="Palladio Uralic"/>
            </a:endParaRPr>
          </a:p>
          <a:p>
            <a:pPr marL="12700" marR="58166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‘Businessman’</a:t>
            </a:r>
            <a:r>
              <a:rPr dirty="0" sz="1400" spc="-8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and  ‘Maternity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leave’.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5" name="object 15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447032" y="853439"/>
            <a:ext cx="7089648" cy="58734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3375" y="722376"/>
              <a:ext cx="2427604" cy="14156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616835" cy="22440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2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algn="just"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right.</a:t>
            </a:r>
            <a:endParaRPr sz="1400">
              <a:latin typeface="Palladio Uralic"/>
              <a:cs typeface="Palladio Uralic"/>
            </a:endParaRPr>
          </a:p>
          <a:p>
            <a:pPr algn="just" marL="561340" marR="257175" indent="-412115">
              <a:lnSpc>
                <a:spcPct val="100000"/>
              </a:lnSpc>
              <a:spcBef>
                <a:spcPts val="34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contract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40">
                <a:solidFill>
                  <a:srgbClr val="FFFFFF"/>
                </a:solidFill>
                <a:latin typeface="Palladio Uralic"/>
                <a:cs typeface="Palladio Uralic"/>
              </a:rPr>
              <a:t>‘cash 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loans’ is having higher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</a:t>
            </a:r>
            <a:r>
              <a:rPr dirty="0" sz="1400" spc="-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than</a:t>
            </a:r>
            <a:endParaRPr sz="1400">
              <a:latin typeface="Palladio Uralic"/>
              <a:cs typeface="Palladio Uralic"/>
            </a:endParaRPr>
          </a:p>
          <a:p>
            <a:pPr algn="just" marL="561340" marR="508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‘Revolving loans’ contract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type.</a:t>
            </a:r>
            <a:endParaRPr sz="1400">
              <a:latin typeface="Palladio Uralic"/>
              <a:cs typeface="Palladio Uralic"/>
            </a:endParaRPr>
          </a:p>
          <a:p>
            <a:pPr marL="561340" marR="309880" indent="-412115">
              <a:lnSpc>
                <a:spcPct val="100000"/>
              </a:lnSpc>
              <a:spcBef>
                <a:spcPts val="335"/>
              </a:spcBef>
              <a:tabLst>
                <a:tab pos="560705" algn="l"/>
              </a:tabLst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	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For this also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is  leading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applying  credits.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1" name="object 11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4803647" y="972311"/>
            <a:ext cx="6568440" cy="53583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1455" y="780287"/>
              <a:ext cx="2704972" cy="12846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right.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4552315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2311" y="2741168"/>
            <a:ext cx="2134870" cy="2628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85445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Clients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which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have  applied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 are  from most 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  organization</a:t>
            </a:r>
            <a:r>
              <a:rPr dirty="0" sz="140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endParaRPr sz="1400">
              <a:latin typeface="Palladio Uralic"/>
              <a:cs typeface="Palladio Uralic"/>
            </a:endParaRPr>
          </a:p>
          <a:p>
            <a:pPr marL="12700" marR="1143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‘Business entity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3’ ,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‘Self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employed’ , ‘Other’ ,  ‘Medicine’</a:t>
            </a:r>
            <a:r>
              <a:rPr dirty="0" sz="1400" spc="2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and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‘Government’.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Less clients are from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Industry 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8,type 6,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10, religion and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trade  type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5,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r>
              <a:rPr dirty="0" sz="1400" spc="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4.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4" name="object 14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4291584" y="719327"/>
            <a:ext cx="7159752" cy="5800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4960" y="2648711"/>
            <a:ext cx="9014333" cy="540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43000" y="743712"/>
              <a:ext cx="2348229" cy="1376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71522"/>
            <a:ext cx="25273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be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concluded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from</a:t>
            </a:r>
            <a:r>
              <a:rPr dirty="0" sz="1400" spc="1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the</a:t>
            </a:r>
            <a:endParaRPr sz="14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graph on the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right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side.</a:t>
            </a:r>
            <a:endParaRPr sz="14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802128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3271215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3954221"/>
            <a:ext cx="128905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18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805" y="4851272"/>
            <a:ext cx="1289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18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2311" y="2741168"/>
            <a:ext cx="2113915" cy="2500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Male counts are</a:t>
            </a:r>
            <a:r>
              <a:rPr dirty="0" sz="1400" spc="-5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higher  than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female.</a:t>
            </a:r>
            <a:endParaRPr sz="1400">
              <a:latin typeface="Palladio Uralic"/>
              <a:cs typeface="Palladio Uralic"/>
            </a:endParaRPr>
          </a:p>
          <a:p>
            <a:pPr marL="12700" marR="18415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 range from</a:t>
            </a:r>
            <a:r>
              <a:rPr dirty="0" sz="1400" spc="-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100000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to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200000 is having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 number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of</a:t>
            </a:r>
            <a:r>
              <a:rPr dirty="0" sz="1400" spc="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credits.</a:t>
            </a:r>
            <a:endParaRPr sz="1400">
              <a:latin typeface="Palladio Uralic"/>
              <a:cs typeface="Palladio Uralic"/>
            </a:endParaRPr>
          </a:p>
          <a:p>
            <a:pPr marL="12700" marR="206375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This graph show that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males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are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more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than 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female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 having credits  for that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range.</a:t>
            </a:r>
            <a:endParaRPr sz="1400">
              <a:latin typeface="Palladio Uralic"/>
              <a:cs typeface="Palladio Uralic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Very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less count </a:t>
            </a:r>
            <a:r>
              <a:rPr dirty="0" sz="14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income  range 400000 and</a:t>
            </a:r>
            <a:r>
              <a:rPr dirty="0" sz="1400" spc="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Palladio Uralic"/>
                <a:cs typeface="Palladio Uralic"/>
              </a:rPr>
              <a:t>above.</a:t>
            </a:r>
            <a:endParaRPr sz="1400">
              <a:latin typeface="Palladio Uralic"/>
              <a:cs typeface="Palladio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215390" cy="6858000"/>
            <a:chOff x="0" y="0"/>
            <a:chExt cx="1215390" cy="6858000"/>
          </a:xfrm>
        </p:grpSpPr>
        <p:sp>
          <p:nvSpPr>
            <p:cNvPr id="16" name="object 16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4437888" y="719327"/>
            <a:ext cx="7260335" cy="5782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63695" cy="6858000"/>
            <a:chOff x="0" y="0"/>
            <a:chExt cx="416369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2984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63187" cy="6857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046"/>
              <a:ext cx="4056888" cy="685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4382"/>
              <a:ext cx="4056888" cy="68336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43000" y="743712"/>
              <a:ext cx="2348229" cy="13699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3645" y="2253233"/>
            <a:ext cx="2354580" cy="40005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280"/>
              </a:spcBef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Points </a:t>
            </a: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to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be concluded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from the  graph on the right</a:t>
            </a:r>
            <a:r>
              <a:rPr dirty="0" sz="1300" spc="11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side.</a:t>
            </a:r>
            <a:endParaRPr sz="130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707081"/>
            <a:ext cx="121285" cy="154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150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805" y="3637534"/>
            <a:ext cx="12065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14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05" y="4213986"/>
            <a:ext cx="12065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14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805" y="4787265"/>
            <a:ext cx="12065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145">
                <a:solidFill>
                  <a:srgbClr val="F8F8F8"/>
                </a:solidFill>
                <a:latin typeface="Arial"/>
                <a:cs typeface="Arial"/>
              </a:rPr>
              <a:t>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2311" y="2649169"/>
            <a:ext cx="2151380" cy="3196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475"/>
              </a:lnSpc>
              <a:spcBef>
                <a:spcPts val="95"/>
              </a:spcBef>
            </a:pP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For income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type</a:t>
            </a:r>
            <a:r>
              <a:rPr dirty="0" sz="1300" spc="4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‘working’,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405"/>
              </a:lnSpc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’commercial associate’,</a:t>
            </a:r>
            <a:r>
              <a:rPr dirty="0" sz="1300" spc="-2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and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405"/>
              </a:lnSpc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‘State Servant’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the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number</a:t>
            </a:r>
            <a:r>
              <a:rPr dirty="0" sz="1300" spc="4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of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405"/>
              </a:lnSpc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credits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are higher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than</a:t>
            </a:r>
            <a:r>
              <a:rPr dirty="0" sz="1300" spc="7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other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490"/>
              </a:lnSpc>
            </a:pP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i.e.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‘Maternity</a:t>
            </a:r>
            <a:r>
              <a:rPr dirty="0" sz="1300" spc="-3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leave.</a:t>
            </a:r>
            <a:endParaRPr sz="1300">
              <a:latin typeface="Palladio Uralic"/>
              <a:cs typeface="Palladio Uralic"/>
            </a:endParaRPr>
          </a:p>
          <a:p>
            <a:pPr marL="12700" marR="42545">
              <a:lnSpc>
                <a:spcPct val="90000"/>
              </a:lnSpc>
              <a:spcBef>
                <a:spcPts val="300"/>
              </a:spcBef>
            </a:pP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For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this Females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are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having 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more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number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credits than  male.</a:t>
            </a:r>
            <a:endParaRPr sz="1300">
              <a:latin typeface="Palladio Uralic"/>
              <a:cs typeface="Palladio Uralic"/>
            </a:endParaRPr>
          </a:p>
          <a:p>
            <a:pPr marL="12700" marR="222885">
              <a:lnSpc>
                <a:spcPct val="90000"/>
              </a:lnSpc>
              <a:spcBef>
                <a:spcPts val="330"/>
              </a:spcBef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Less number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credits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for  income type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‘Maternity  </a:t>
            </a: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leave’.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490"/>
              </a:lnSpc>
              <a:spcBef>
                <a:spcPts val="145"/>
              </a:spcBef>
            </a:pP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For type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1: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There </a:t>
            </a: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is</a:t>
            </a:r>
            <a:r>
              <a:rPr dirty="0" sz="1300" spc="6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no</a:t>
            </a:r>
            <a:endParaRPr sz="1300">
              <a:latin typeface="Palladio Uralic"/>
              <a:cs typeface="Palladio Uralic"/>
            </a:endParaRPr>
          </a:p>
          <a:p>
            <a:pPr marL="12700" marR="207010">
              <a:lnSpc>
                <a:spcPts val="1390"/>
              </a:lnSpc>
              <a:spcBef>
                <a:spcPts val="114"/>
              </a:spcBef>
            </a:pP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income type for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‘student’ , 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’pensioner’</a:t>
            </a:r>
            <a:r>
              <a:rPr dirty="0" sz="1300" spc="7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and</a:t>
            </a:r>
            <a:endParaRPr sz="1300">
              <a:latin typeface="Palladio Uralic"/>
              <a:cs typeface="Palladio Uralic"/>
            </a:endParaRPr>
          </a:p>
          <a:p>
            <a:pPr marL="12700">
              <a:lnSpc>
                <a:spcPts val="1315"/>
              </a:lnSpc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‘Businessman’ which</a:t>
            </a:r>
            <a:r>
              <a:rPr dirty="0" sz="1300" spc="2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means</a:t>
            </a:r>
            <a:endParaRPr sz="1300">
              <a:latin typeface="Palladio Uralic"/>
              <a:cs typeface="Palladio Uralic"/>
            </a:endParaRPr>
          </a:p>
          <a:p>
            <a:pPr marL="12700" marR="525780">
              <a:lnSpc>
                <a:spcPts val="1420"/>
              </a:lnSpc>
              <a:spcBef>
                <a:spcPts val="80"/>
              </a:spcBef>
            </a:pP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they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don’t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do </a:t>
            </a:r>
            <a:r>
              <a:rPr dirty="0" sz="1300" spc="-10">
                <a:solidFill>
                  <a:srgbClr val="FFFFFF"/>
                </a:solidFill>
                <a:latin typeface="Palladio Uralic"/>
                <a:cs typeface="Palladio Uralic"/>
              </a:rPr>
              <a:t>any </a:t>
            </a:r>
            <a:r>
              <a:rPr dirty="0" sz="1300">
                <a:solidFill>
                  <a:srgbClr val="FFFFFF"/>
                </a:solidFill>
                <a:latin typeface="Palladio Uralic"/>
                <a:cs typeface="Palladio Uralic"/>
              </a:rPr>
              <a:t>late  </a:t>
            </a:r>
            <a:r>
              <a:rPr dirty="0" sz="1300" spc="-5">
                <a:solidFill>
                  <a:srgbClr val="FFFFFF"/>
                </a:solidFill>
                <a:latin typeface="Palladio Uralic"/>
                <a:cs typeface="Palladio Uralic"/>
              </a:rPr>
              <a:t>payments.</a:t>
            </a:r>
            <a:endParaRPr sz="1300">
              <a:latin typeface="Palladio Uralic"/>
              <a:cs typeface="Palladio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1777980" cy="6858000"/>
            <a:chOff x="0" y="0"/>
            <a:chExt cx="11777980" cy="6858000"/>
          </a:xfrm>
        </p:grpSpPr>
        <p:sp>
          <p:nvSpPr>
            <p:cNvPr id="16" name="object 16"/>
            <p:cNvSpPr/>
            <p:nvPr/>
          </p:nvSpPr>
          <p:spPr>
            <a:xfrm>
              <a:off x="24383" y="0"/>
              <a:ext cx="1166352" cy="2368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95" y="3550920"/>
              <a:ext cx="228600" cy="6583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67" y="106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4480559"/>
              <a:ext cx="256032" cy="2362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7743" y="4867655"/>
              <a:ext cx="977299" cy="1990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94047" y="627886"/>
              <a:ext cx="7583424" cy="6214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2022-07-18T10:02:43Z</dcterms:created>
  <dcterms:modified xsi:type="dcterms:W3CDTF">2022-07-18T10:02:43Z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2022-05-31T00:00:00Z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2022-07-18T00:00:00Z</vt:filetime>
  </property>
</Properties>
</file>